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75" r:id="rId2"/>
    <p:sldId id="276" r:id="rId3"/>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7CE14B-9602-49A8-A97C-5DCAA4C704F9}" type="datetimeFigureOut">
              <a:rPr lang="en-US" smtClean="0"/>
              <a:pPr/>
              <a:t>7/11/2020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8034D4-D6DE-430F-A98C-EC7D6066D977}"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0F9970A-4D28-44BB-875A-7D25537E05A5}" type="datetimeFigureOut">
              <a:rPr lang="en-US" smtClean="0"/>
              <a:pPr/>
              <a:t>7/11/2020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7F8D55-7AFD-4DBA-9C61-820448B0850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87F8D55-7AFD-4DBA-9C61-820448B0850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87F8D55-7AFD-4DBA-9C61-820448B0850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87F8D55-7AFD-4DBA-9C61-820448B08501}"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87F8D55-7AFD-4DBA-9C61-820448B08501}"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87F8D55-7AFD-4DBA-9C61-820448B08501}"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87F8D55-7AFD-4DBA-9C61-820448B0850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87F8D55-7AFD-4DBA-9C61-820448B08501}"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F9970A-4D28-44BB-875A-7D25537E05A5}" type="datetimeFigureOut">
              <a:rPr lang="en-US" smtClean="0"/>
              <a:pPr/>
              <a:t>7/11/2020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D87F8D55-7AFD-4DBA-9C61-820448B0850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0F9970A-4D28-44BB-875A-7D25537E05A5}" type="datetimeFigureOut">
              <a:rPr lang="en-US" smtClean="0"/>
              <a:pPr/>
              <a:t>7/11/2020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87F8D55-7AFD-4DBA-9C61-820448B0850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F9970A-4D28-44BB-875A-7D25537E05A5}" type="datetimeFigureOut">
              <a:rPr lang="en-US" smtClean="0"/>
              <a:pPr/>
              <a:t>7/11/2020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7F8D55-7AFD-4DBA-9C61-820448B08501}"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F9970A-4D28-44BB-875A-7D25537E05A5}" type="datetimeFigureOut">
              <a:rPr lang="en-US" smtClean="0"/>
              <a:pPr/>
              <a:t>7/11/2020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7F8D55-7AFD-4DBA-9C61-820448B0850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9"/>
            <a:ext cx="8229600" cy="3786214"/>
          </a:xfrm>
        </p:spPr>
        <p:txBody>
          <a:bodyPr/>
          <a:lstStyle/>
          <a:p>
            <a:pPr>
              <a:buNone/>
            </a:pPr>
            <a:r>
              <a:rPr lang="en-US" sz="6000" dirty="0" smtClean="0"/>
              <a:t>                </a:t>
            </a:r>
            <a:r>
              <a:rPr lang="en-US" sz="6000" dirty="0" smtClean="0">
                <a:solidFill>
                  <a:schemeClr val="accent2"/>
                </a:solidFill>
              </a:rPr>
              <a:t>M.BHUVANESWARI</a:t>
            </a:r>
          </a:p>
          <a:p>
            <a:pPr>
              <a:buNone/>
            </a:pPr>
            <a:r>
              <a:rPr lang="en-US" dirty="0" smtClean="0">
                <a:solidFill>
                  <a:srgbClr val="0070C0"/>
                </a:solidFill>
              </a:rPr>
              <a:t> </a:t>
            </a:r>
            <a:r>
              <a:rPr lang="en-US" dirty="0" smtClean="0">
                <a:solidFill>
                  <a:srgbClr val="0070C0"/>
                </a:solidFill>
              </a:rPr>
              <a:t>                        LECTUREREIN COMMERCE</a:t>
            </a:r>
            <a:endParaRPr lang="en-IN"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00063"/>
          <a:ext cx="8229600" cy="6228080"/>
        </p:xfrm>
        <a:graphic>
          <a:graphicData uri="http://schemas.openxmlformats.org/drawingml/2006/table">
            <a:tbl>
              <a:tblPr firstRow="1" bandRow="1">
                <a:tableStyleId>{5C22544A-7EE6-4342-B048-85BDC9FD1C3A}</a:tableStyleId>
              </a:tblPr>
              <a:tblGrid>
                <a:gridCol w="1185842"/>
                <a:gridCol w="3143272"/>
                <a:gridCol w="3900486"/>
              </a:tblGrid>
              <a:tr h="370840">
                <a:tc>
                  <a:txBody>
                    <a:bodyPr/>
                    <a:lstStyle/>
                    <a:p>
                      <a:r>
                        <a:rPr lang="en-US" dirty="0" smtClean="0"/>
                        <a:t>Basis</a:t>
                      </a:r>
                      <a:endParaRPr lang="en-IN" dirty="0"/>
                    </a:p>
                  </a:txBody>
                  <a:tcPr/>
                </a:tc>
                <a:tc>
                  <a:txBody>
                    <a:bodyPr/>
                    <a:lstStyle/>
                    <a:p>
                      <a:r>
                        <a:rPr lang="en-US" dirty="0" smtClean="0"/>
                        <a:t>Financial accounting</a:t>
                      </a:r>
                      <a:r>
                        <a:rPr lang="en-US" baseline="0" dirty="0" smtClean="0"/>
                        <a:t> </a:t>
                      </a:r>
                      <a:endParaRPr lang="en-IN" dirty="0"/>
                    </a:p>
                  </a:txBody>
                  <a:tcPr/>
                </a:tc>
                <a:tc>
                  <a:txBody>
                    <a:bodyPr/>
                    <a:lstStyle/>
                    <a:p>
                      <a:r>
                        <a:rPr lang="en-US" dirty="0" smtClean="0"/>
                        <a:t>Cost</a:t>
                      </a:r>
                      <a:r>
                        <a:rPr lang="en-US" baseline="0" dirty="0" smtClean="0"/>
                        <a:t> accounting </a:t>
                      </a:r>
                      <a:endParaRPr lang="en-IN" dirty="0"/>
                    </a:p>
                  </a:txBody>
                  <a:tcPr/>
                </a:tc>
              </a:tr>
              <a:tr h="370840">
                <a:tc>
                  <a:txBody>
                    <a:bodyPr/>
                    <a:lstStyle/>
                    <a:p>
                      <a:r>
                        <a:rPr lang="en-US" dirty="0" smtClean="0"/>
                        <a:t>Control</a:t>
                      </a:r>
                      <a:endParaRPr lang="en-IN" dirty="0"/>
                    </a:p>
                  </a:txBody>
                  <a:tcPr/>
                </a:tc>
                <a:tc>
                  <a:txBody>
                    <a:bodyPr/>
                    <a:lstStyle/>
                    <a:p>
                      <a:r>
                        <a:rPr lang="en-US" dirty="0" smtClean="0"/>
                        <a:t>It lays</a:t>
                      </a:r>
                      <a:r>
                        <a:rPr lang="en-US" baseline="0" dirty="0" smtClean="0"/>
                        <a:t> emphasis on the recording aspects no consideration is given to control aspect.</a:t>
                      </a:r>
                      <a:endParaRPr lang="en-IN" dirty="0"/>
                    </a:p>
                  </a:txBody>
                  <a:tcPr/>
                </a:tc>
                <a:tc>
                  <a:txBody>
                    <a:bodyPr/>
                    <a:lstStyle/>
                    <a:p>
                      <a:r>
                        <a:rPr lang="en-US" dirty="0" smtClean="0"/>
                        <a:t>It provides for</a:t>
                      </a:r>
                      <a:r>
                        <a:rPr lang="en-US" baseline="0" dirty="0" smtClean="0"/>
                        <a:t> a detailed system of control with the help of standard costing and budgetary control .</a:t>
                      </a:r>
                      <a:endParaRPr lang="en-IN" dirty="0"/>
                    </a:p>
                  </a:txBody>
                  <a:tcPr/>
                </a:tc>
              </a:tr>
              <a:tr h="370840">
                <a:tc>
                  <a:txBody>
                    <a:bodyPr/>
                    <a:lstStyle/>
                    <a:p>
                      <a:r>
                        <a:rPr lang="en-US" dirty="0" smtClean="0"/>
                        <a:t>Reporting</a:t>
                      </a:r>
                      <a:endParaRPr lang="en-IN" dirty="0"/>
                    </a:p>
                  </a:txBody>
                  <a:tcPr/>
                </a:tc>
                <a:tc>
                  <a:txBody>
                    <a:bodyPr/>
                    <a:lstStyle/>
                    <a:p>
                      <a:r>
                        <a:rPr lang="en-US" dirty="0" smtClean="0"/>
                        <a:t>It involves</a:t>
                      </a:r>
                      <a:r>
                        <a:rPr lang="en-US" baseline="0" dirty="0" smtClean="0"/>
                        <a:t> reporting of business performance at the end of the accounting year.</a:t>
                      </a:r>
                      <a:endParaRPr lang="en-IN" dirty="0"/>
                    </a:p>
                  </a:txBody>
                  <a:tcPr/>
                </a:tc>
                <a:tc>
                  <a:txBody>
                    <a:bodyPr/>
                    <a:lstStyle/>
                    <a:p>
                      <a:r>
                        <a:rPr lang="en-US" dirty="0" smtClean="0"/>
                        <a:t>There is a continuous flow of data information of cost report</a:t>
                      </a:r>
                      <a:r>
                        <a:rPr lang="en-US" baseline="0" dirty="0" smtClean="0"/>
                        <a:t> to management.</a:t>
                      </a:r>
                      <a:endParaRPr lang="en-IN" dirty="0"/>
                    </a:p>
                  </a:txBody>
                  <a:tcPr/>
                </a:tc>
              </a:tr>
              <a:tr h="370840">
                <a:tc>
                  <a:txBody>
                    <a:bodyPr/>
                    <a:lstStyle/>
                    <a:p>
                      <a:r>
                        <a:rPr lang="en-US" dirty="0" smtClean="0"/>
                        <a:t>Obligation</a:t>
                      </a:r>
                      <a:endParaRPr lang="en-IN" dirty="0"/>
                    </a:p>
                  </a:txBody>
                  <a:tcPr/>
                </a:tc>
                <a:tc>
                  <a:txBody>
                    <a:bodyPr/>
                    <a:lstStyle/>
                    <a:p>
                      <a:r>
                        <a:rPr lang="en-US" dirty="0" smtClean="0"/>
                        <a:t>This is to be maintained</a:t>
                      </a:r>
                      <a:r>
                        <a:rPr lang="en-US" baseline="0" dirty="0" smtClean="0"/>
                        <a:t> compulsorily.</a:t>
                      </a:r>
                      <a:endParaRPr lang="en-IN" dirty="0"/>
                    </a:p>
                  </a:txBody>
                  <a:tcPr/>
                </a:tc>
                <a:tc>
                  <a:txBody>
                    <a:bodyPr/>
                    <a:lstStyle/>
                    <a:p>
                      <a:r>
                        <a:rPr lang="en-US" dirty="0" smtClean="0"/>
                        <a:t>This</a:t>
                      </a:r>
                      <a:r>
                        <a:rPr lang="en-US" baseline="0" dirty="0" smtClean="0"/>
                        <a:t> is to be maintains voluntarily.</a:t>
                      </a:r>
                      <a:endParaRPr lang="en-IN" dirty="0"/>
                    </a:p>
                  </a:txBody>
                  <a:tcPr/>
                </a:tc>
              </a:tr>
              <a:tr h="370840">
                <a:tc>
                  <a:txBody>
                    <a:bodyPr/>
                    <a:lstStyle/>
                    <a:p>
                      <a:r>
                        <a:rPr lang="en-US" dirty="0" smtClean="0"/>
                        <a:t>Audit</a:t>
                      </a:r>
                      <a:endParaRPr lang="en-IN" dirty="0"/>
                    </a:p>
                  </a:txBody>
                  <a:tcPr/>
                </a:tc>
                <a:tc>
                  <a:txBody>
                    <a:bodyPr/>
                    <a:lstStyle/>
                    <a:p>
                      <a:r>
                        <a:rPr lang="en-US" dirty="0" smtClean="0"/>
                        <a:t>Audit of FA</a:t>
                      </a:r>
                      <a:r>
                        <a:rPr lang="en-US" baseline="0" dirty="0" smtClean="0"/>
                        <a:t> is statutory</a:t>
                      </a:r>
                      <a:endParaRPr lang="en-IN" dirty="0"/>
                    </a:p>
                  </a:txBody>
                  <a:tcPr/>
                </a:tc>
                <a:tc>
                  <a:txBody>
                    <a:bodyPr/>
                    <a:lstStyle/>
                    <a:p>
                      <a:r>
                        <a:rPr lang="en-US" dirty="0" smtClean="0"/>
                        <a:t>Audit of CA is not compulsory.</a:t>
                      </a:r>
                      <a:endParaRPr lang="en-IN" dirty="0"/>
                    </a:p>
                  </a:txBody>
                  <a:tcPr/>
                </a:tc>
              </a:tr>
              <a:tr h="370840">
                <a:tc>
                  <a:txBody>
                    <a:bodyPr/>
                    <a:lstStyle/>
                    <a:p>
                      <a:r>
                        <a:rPr lang="en-US" dirty="0" smtClean="0"/>
                        <a:t>Duration</a:t>
                      </a:r>
                      <a:r>
                        <a:rPr lang="en-US" baseline="0" dirty="0" smtClean="0"/>
                        <a:t> of</a:t>
                      </a:r>
                      <a:endParaRPr lang="en-IN" dirty="0"/>
                    </a:p>
                  </a:txBody>
                  <a:tcPr/>
                </a:tc>
                <a:tc>
                  <a:txBody>
                    <a:bodyPr/>
                    <a:lstStyle/>
                    <a:p>
                      <a:r>
                        <a:rPr lang="en-US" dirty="0" smtClean="0"/>
                        <a:t>FA provides</a:t>
                      </a:r>
                      <a:r>
                        <a:rPr lang="en-US" baseline="0" dirty="0" smtClean="0"/>
                        <a:t> financial information once a year.</a:t>
                      </a:r>
                      <a:endParaRPr lang="en-IN" dirty="0"/>
                    </a:p>
                  </a:txBody>
                  <a:tcPr/>
                </a:tc>
                <a:tc>
                  <a:txBody>
                    <a:bodyPr/>
                    <a:lstStyle/>
                    <a:p>
                      <a:r>
                        <a:rPr lang="en-US" dirty="0" smtClean="0"/>
                        <a:t>CA furnishes reporting cost data</a:t>
                      </a:r>
                      <a:r>
                        <a:rPr lang="en-US" baseline="0" dirty="0" smtClean="0"/>
                        <a:t> at frequent intervals.</a:t>
                      </a:r>
                      <a:r>
                        <a:rPr lang="en-US" dirty="0" smtClean="0"/>
                        <a:t> </a:t>
                      </a:r>
                      <a:endParaRPr lang="en-IN" dirty="0"/>
                    </a:p>
                  </a:txBody>
                  <a:tcPr/>
                </a:tc>
              </a:tr>
              <a:tr h="370840">
                <a:tc>
                  <a:txBody>
                    <a:bodyPr/>
                    <a:lstStyle/>
                    <a:p>
                      <a:r>
                        <a:rPr lang="en-US" dirty="0" smtClean="0"/>
                        <a:t>Pricing</a:t>
                      </a:r>
                      <a:endParaRPr lang="en-IN" dirty="0"/>
                    </a:p>
                  </a:txBody>
                  <a:tcPr/>
                </a:tc>
                <a:tc>
                  <a:txBody>
                    <a:bodyPr/>
                    <a:lstStyle/>
                    <a:p>
                      <a:r>
                        <a:rPr lang="en-US" dirty="0" smtClean="0"/>
                        <a:t>It fails</a:t>
                      </a:r>
                      <a:r>
                        <a:rPr lang="en-US" baseline="0" dirty="0" smtClean="0"/>
                        <a:t> to guide the formulation of pricing policy.</a:t>
                      </a:r>
                      <a:endParaRPr lang="en-IN" dirty="0"/>
                    </a:p>
                  </a:txBody>
                  <a:tcPr/>
                </a:tc>
                <a:tc>
                  <a:txBody>
                    <a:bodyPr/>
                    <a:lstStyle/>
                    <a:p>
                      <a:r>
                        <a:rPr lang="en-US" dirty="0" smtClean="0"/>
                        <a:t>It provides adequate</a:t>
                      </a:r>
                      <a:r>
                        <a:rPr lang="en-US" baseline="0" dirty="0" smtClean="0"/>
                        <a:t> data for formulation pricing policy.</a:t>
                      </a:r>
                      <a:endParaRPr lang="en-IN" dirty="0"/>
                    </a:p>
                  </a:txBody>
                  <a:tcPr/>
                </a:tc>
              </a:tr>
              <a:tr h="370840">
                <a:tc>
                  <a:txBody>
                    <a:bodyPr/>
                    <a:lstStyle/>
                    <a:p>
                      <a:r>
                        <a:rPr lang="en-US" dirty="0" smtClean="0"/>
                        <a:t>Valuation stock</a:t>
                      </a:r>
                      <a:endParaRPr lang="en-IN" dirty="0"/>
                    </a:p>
                  </a:txBody>
                  <a:tcPr/>
                </a:tc>
                <a:tc>
                  <a:txBody>
                    <a:bodyPr/>
                    <a:lstStyle/>
                    <a:p>
                      <a:r>
                        <a:rPr lang="en-US" dirty="0" smtClean="0"/>
                        <a:t>Stock is</a:t>
                      </a:r>
                      <a:r>
                        <a:rPr lang="en-US" baseline="0" dirty="0" smtClean="0"/>
                        <a:t> valued at cost or marked rice which ever is less.</a:t>
                      </a:r>
                      <a:endParaRPr lang="en-IN" dirty="0"/>
                    </a:p>
                  </a:txBody>
                  <a:tcPr/>
                </a:tc>
                <a:tc>
                  <a:txBody>
                    <a:bodyPr/>
                    <a:lstStyle/>
                    <a:p>
                      <a:r>
                        <a:rPr lang="en-US" dirty="0" smtClean="0"/>
                        <a:t>Stock is always</a:t>
                      </a:r>
                      <a:r>
                        <a:rPr lang="en-US" baseline="0" dirty="0" smtClean="0"/>
                        <a:t> valued at cost price.</a:t>
                      </a:r>
                      <a:endParaRPr lang="en-IN"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229600" cy="4786346"/>
          </a:xfrm>
        </p:spPr>
        <p:txBody>
          <a:bodyPr>
            <a:normAutofit lnSpcReduction="10000"/>
          </a:bodyPr>
          <a:lstStyle/>
          <a:p>
            <a:r>
              <a:rPr lang="en-US" dirty="0" smtClean="0"/>
              <a:t> </a:t>
            </a:r>
            <a:r>
              <a:rPr lang="en-US" sz="2000" dirty="0" smtClean="0"/>
              <a:t>ADVANTAGES OF COST ACCOUNTI NG</a:t>
            </a:r>
            <a:r>
              <a:rPr lang="en-US" dirty="0" smtClean="0"/>
              <a:t>:- </a:t>
            </a:r>
          </a:p>
          <a:p>
            <a:pPr>
              <a:buNone/>
            </a:pPr>
            <a:r>
              <a:rPr lang="en-US" dirty="0" smtClean="0"/>
              <a:t>       </a:t>
            </a:r>
            <a:r>
              <a:rPr lang="en-US" sz="2000" dirty="0" smtClean="0"/>
              <a:t>A sound system of cost accounting provides the following advantages.</a:t>
            </a:r>
          </a:p>
          <a:p>
            <a:pPr marL="457200" indent="-457200">
              <a:buNone/>
            </a:pPr>
            <a:r>
              <a:rPr lang="en-US" sz="2000" dirty="0" smtClean="0"/>
              <a:t>1. Profitable and unprofitable activities are disclosed.</a:t>
            </a:r>
          </a:p>
          <a:p>
            <a:pPr marL="514350" indent="-514350">
              <a:buNone/>
            </a:pPr>
            <a:r>
              <a:rPr lang="en-US" sz="2000" dirty="0" smtClean="0"/>
              <a:t>2.Costing guides future production policies.</a:t>
            </a:r>
          </a:p>
          <a:p>
            <a:pPr marL="514350" indent="-514350">
              <a:buNone/>
            </a:pPr>
            <a:r>
              <a:rPr lang="en-US" sz="2000" dirty="0" smtClean="0"/>
              <a:t>3. Costing provides such information upon which estimates and tenders may be based.</a:t>
            </a:r>
          </a:p>
          <a:p>
            <a:pPr marL="514350" indent="-514350">
              <a:buNone/>
            </a:pPr>
            <a:r>
              <a:rPr lang="en-US" sz="2000" dirty="0" smtClean="0"/>
              <a:t>4.It reveals losses on inefficiency occurring in any from such as idle time, idle capacity, spoilage act</a:t>
            </a:r>
          </a:p>
          <a:p>
            <a:pPr marL="514350" indent="-514350">
              <a:buNone/>
            </a:pPr>
            <a:r>
              <a:rPr lang="en-US" sz="2000" dirty="0"/>
              <a:t>5</a:t>
            </a:r>
            <a:r>
              <a:rPr lang="en-US" sz="2000" dirty="0" smtClean="0"/>
              <a:t>. It helps in controlling the cost with the application of standard costing and budgetary control.</a:t>
            </a:r>
          </a:p>
          <a:p>
            <a:pPr marL="514350" indent="-514350">
              <a:buNone/>
            </a:pPr>
            <a:r>
              <a:rPr lang="en-US" sz="2000" dirty="0" smtClean="0"/>
              <a:t>6. It provides an independent and reliable check on the accuracy of financial accounting  with the help of they reconciliation of the two at the end of the year.</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5"/>
            <a:ext cx="8229600" cy="4714908"/>
          </a:xfrm>
        </p:spPr>
        <p:txBody>
          <a:bodyPr>
            <a:normAutofit lnSpcReduction="10000"/>
          </a:bodyPr>
          <a:lstStyle/>
          <a:p>
            <a:r>
              <a:rPr lang="en-US" dirty="0" smtClean="0"/>
              <a:t> </a:t>
            </a:r>
            <a:r>
              <a:rPr lang="en-US" sz="2400" dirty="0" smtClean="0"/>
              <a:t>CLASSIFICATION OF COSTS :- </a:t>
            </a:r>
            <a:r>
              <a:rPr lang="en-US" sz="2000" dirty="0" smtClean="0"/>
              <a:t> Grouping of cost on the basis of related characteristics is know as classification of cost.yhe important ways characteristics classifications are;</a:t>
            </a:r>
          </a:p>
          <a:p>
            <a:pPr>
              <a:buNone/>
            </a:pPr>
            <a:r>
              <a:rPr lang="en-US" sz="2000" dirty="0" smtClean="0"/>
              <a:t>  1) MATERIAL:- Material include both the direct and indirect materials. Direct material are those materials which enter into and from of the product. for example, wood used in making furniture.</a:t>
            </a:r>
          </a:p>
          <a:p>
            <a:pPr>
              <a:buNone/>
            </a:pPr>
            <a:r>
              <a:rPr lang="en-US" sz="2000" dirty="0" smtClean="0"/>
              <a:t>                              indirect material are those which cannot be traced as a part of the product such as nails or success used in making furniture.</a:t>
            </a:r>
          </a:p>
          <a:p>
            <a:pPr>
              <a:buNone/>
            </a:pPr>
            <a:r>
              <a:rPr lang="en-US" sz="2000" dirty="0" smtClean="0"/>
              <a:t>  2) LABOUR :- Labor cost may be classified into direct and indirect labour.direct labor refers to the time spent in  altering the construction.</a:t>
            </a:r>
          </a:p>
          <a:p>
            <a:pPr>
              <a:buNone/>
            </a:pPr>
            <a:r>
              <a:rPr lang="en-US" sz="2000" dirty="0" smtClean="0"/>
              <a:t>       Ex:- time spent by worker at the factory at the time of production.</a:t>
            </a:r>
            <a:endParaRPr lang="en-I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3"/>
            <a:ext cx="8229600" cy="3429024"/>
          </a:xfrm>
        </p:spPr>
        <p:txBody>
          <a:bodyPr>
            <a:normAutofit/>
          </a:bodyPr>
          <a:lstStyle/>
          <a:p>
            <a:pPr>
              <a:buNone/>
            </a:pPr>
            <a:r>
              <a:rPr lang="en-US" sz="2000" dirty="0" smtClean="0"/>
              <a:t>3) EXPENSES :- Expenses can be broadly classified into direct expenses and indirect expenses.</a:t>
            </a:r>
          </a:p>
          <a:p>
            <a:pPr>
              <a:buNone/>
            </a:pPr>
            <a:r>
              <a:rPr lang="en-US" sz="2000" dirty="0" smtClean="0"/>
              <a:t>                 Direct expenses are those expenses which can be identified with production. for example, direct expenses involved in production.</a:t>
            </a:r>
          </a:p>
          <a:p>
            <a:pPr>
              <a:buNone/>
            </a:pPr>
            <a:r>
              <a:rPr lang="en-US" sz="2000" dirty="0" smtClean="0"/>
              <a:t>                 Indirect expenses are those which can not be identified with production .all indirect materials, indirect labor and indirect expenses are know as overhead. For example, administration overheads ,factory overheads and distribution overheads</a:t>
            </a:r>
            <a:endParaRPr lang="en-IN"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lstStyle/>
          <a:p>
            <a:r>
              <a:rPr lang="en-US" dirty="0" smtClean="0"/>
              <a:t> </a:t>
            </a:r>
            <a:r>
              <a:rPr lang="en-US" sz="2800" dirty="0" smtClean="0"/>
              <a:t>COST  UNIT:- </a:t>
            </a:r>
            <a:r>
              <a:rPr lang="en-US" sz="2000" dirty="0" smtClean="0"/>
              <a:t> A cost unit is a unit of  product ,service or time in relation to which cost may be ascertained or expressed.</a:t>
            </a:r>
          </a:p>
          <a:p>
            <a:pPr>
              <a:buNone/>
            </a:pPr>
            <a:r>
              <a:rPr lang="en-US" sz="2000" dirty="0" smtClean="0"/>
              <a:t>              according to  CIMA as a quantitative unit or product or service in relation to which costs are ascertained .for example:</a:t>
            </a:r>
          </a:p>
          <a:p>
            <a:pPr>
              <a:buNone/>
            </a:pPr>
            <a:r>
              <a:rPr lang="en-US" sz="2000" dirty="0" smtClean="0"/>
              <a:t>        a) the cost of cement is associated in terms of per ton.</a:t>
            </a:r>
          </a:p>
          <a:p>
            <a:pPr>
              <a:buNone/>
            </a:pPr>
            <a:r>
              <a:rPr lang="en-US" sz="2000" dirty="0" smtClean="0"/>
              <a:t>        b) cost of carrying a passenger in term of per </a:t>
            </a:r>
            <a:r>
              <a:rPr lang="en-US" sz="2000" dirty="0" err="1" smtClean="0"/>
              <a:t>kms</a:t>
            </a:r>
            <a:r>
              <a:rPr lang="en-US" sz="2000" dirty="0" smtClean="0"/>
              <a:t>, the cost of sugar is ascertained in terms of per quintal etc.</a:t>
            </a:r>
          </a:p>
          <a:p>
            <a:pPr>
              <a:buNone/>
            </a:pPr>
            <a:r>
              <a:rPr lang="en-US" sz="2000" dirty="0" smtClean="0"/>
              <a:t>     Example of cost units are given below:</a:t>
            </a:r>
          </a:p>
          <a:p>
            <a:pPr>
              <a:buNone/>
            </a:pPr>
            <a:r>
              <a:rPr lang="en-US" sz="2000" dirty="0" smtClean="0"/>
              <a:t>             </a:t>
            </a:r>
            <a:endParaRPr lang="en-IN" sz="2800" dirty="0"/>
          </a:p>
        </p:txBody>
      </p:sp>
      <p:graphicFrame>
        <p:nvGraphicFramePr>
          <p:cNvPr id="4" name="Table 3"/>
          <p:cNvGraphicFramePr>
            <a:graphicFrameLocks noGrp="1"/>
          </p:cNvGraphicFramePr>
          <p:nvPr/>
        </p:nvGraphicFramePr>
        <p:xfrm>
          <a:off x="1357290" y="3643315"/>
          <a:ext cx="6262710" cy="2774634"/>
        </p:xfrm>
        <a:graphic>
          <a:graphicData uri="http://schemas.openxmlformats.org/drawingml/2006/table">
            <a:tbl>
              <a:tblPr firstRow="1" bandRow="1">
                <a:tableStyleId>{5C22544A-7EE6-4342-B048-85BDC9FD1C3A}</a:tableStyleId>
              </a:tblPr>
              <a:tblGrid>
                <a:gridCol w="3131355"/>
                <a:gridCol w="3131355"/>
              </a:tblGrid>
              <a:tr h="580074">
                <a:tc>
                  <a:txBody>
                    <a:bodyPr/>
                    <a:lstStyle/>
                    <a:p>
                      <a:r>
                        <a:rPr lang="en-US" sz="2000" dirty="0" smtClean="0"/>
                        <a:t>Industry</a:t>
                      </a:r>
                      <a:r>
                        <a:rPr lang="en-US" sz="2000" baseline="0" dirty="0" smtClean="0"/>
                        <a:t> or product</a:t>
                      </a:r>
                      <a:endParaRPr lang="en-IN" sz="2000" dirty="0"/>
                    </a:p>
                  </a:txBody>
                  <a:tcPr/>
                </a:tc>
                <a:tc>
                  <a:txBody>
                    <a:bodyPr/>
                    <a:lstStyle/>
                    <a:p>
                      <a:r>
                        <a:rPr lang="en-US" sz="2000" dirty="0" smtClean="0"/>
                        <a:t>      cost unit</a:t>
                      </a:r>
                      <a:endParaRPr lang="en-IN" sz="2000" dirty="0"/>
                    </a:p>
                  </a:txBody>
                  <a:tcPr/>
                </a:tc>
              </a:tr>
              <a:tr h="263706">
                <a:tc>
                  <a:txBody>
                    <a:bodyPr/>
                    <a:lstStyle/>
                    <a:p>
                      <a:r>
                        <a:rPr lang="en-US" dirty="0" smtClean="0"/>
                        <a:t>Automobile</a:t>
                      </a:r>
                      <a:endParaRPr lang="en-IN" dirty="0"/>
                    </a:p>
                  </a:txBody>
                  <a:tcPr/>
                </a:tc>
                <a:tc>
                  <a:txBody>
                    <a:bodyPr/>
                    <a:lstStyle/>
                    <a:p>
                      <a:r>
                        <a:rPr lang="en-US" dirty="0" smtClean="0"/>
                        <a:t>Number</a:t>
                      </a:r>
                      <a:endParaRPr lang="en-IN" dirty="0"/>
                    </a:p>
                  </a:txBody>
                  <a:tcPr/>
                </a:tc>
              </a:tr>
              <a:tr h="263706">
                <a:tc>
                  <a:txBody>
                    <a:bodyPr/>
                    <a:lstStyle/>
                    <a:p>
                      <a:r>
                        <a:rPr lang="en-US" dirty="0" smtClean="0"/>
                        <a:t>Biscuit</a:t>
                      </a:r>
                      <a:endParaRPr lang="en-IN" dirty="0"/>
                    </a:p>
                  </a:txBody>
                  <a:tcPr/>
                </a:tc>
                <a:tc>
                  <a:txBody>
                    <a:bodyPr/>
                    <a:lstStyle/>
                    <a:p>
                      <a:r>
                        <a:rPr lang="en-US" dirty="0" smtClean="0"/>
                        <a:t>Kilogram</a:t>
                      </a:r>
                      <a:endParaRPr lang="en-IN" dirty="0"/>
                    </a:p>
                  </a:txBody>
                  <a:tcPr/>
                </a:tc>
              </a:tr>
              <a:tr h="263706">
                <a:tc>
                  <a:txBody>
                    <a:bodyPr/>
                    <a:lstStyle/>
                    <a:p>
                      <a:r>
                        <a:rPr lang="en-US" dirty="0" smtClean="0"/>
                        <a:t>Hospital</a:t>
                      </a:r>
                      <a:endParaRPr lang="en-IN" dirty="0"/>
                    </a:p>
                  </a:txBody>
                  <a:tcPr/>
                </a:tc>
                <a:tc>
                  <a:txBody>
                    <a:bodyPr/>
                    <a:lstStyle/>
                    <a:p>
                      <a:r>
                        <a:rPr lang="en-US" dirty="0" smtClean="0"/>
                        <a:t>Patient –day</a:t>
                      </a:r>
                      <a:endParaRPr lang="en-IN" dirty="0"/>
                    </a:p>
                  </a:txBody>
                  <a:tcPr/>
                </a:tc>
              </a:tr>
              <a:tr h="263706">
                <a:tc>
                  <a:txBody>
                    <a:bodyPr/>
                    <a:lstStyle/>
                    <a:p>
                      <a:r>
                        <a:rPr lang="en-US" dirty="0" smtClean="0"/>
                        <a:t>Bricks</a:t>
                      </a:r>
                      <a:endParaRPr lang="en-IN" dirty="0"/>
                    </a:p>
                  </a:txBody>
                  <a:tcPr/>
                </a:tc>
                <a:tc>
                  <a:txBody>
                    <a:bodyPr/>
                    <a:lstStyle/>
                    <a:p>
                      <a:r>
                        <a:rPr lang="en-US" dirty="0" smtClean="0"/>
                        <a:t>Kiln</a:t>
                      </a:r>
                      <a:endParaRPr lang="en-IN" dirty="0"/>
                    </a:p>
                  </a:txBody>
                  <a:tcPr/>
                </a:tc>
              </a:tr>
              <a:tr h="263706">
                <a:tc>
                  <a:txBody>
                    <a:bodyPr/>
                    <a:lstStyle/>
                    <a:p>
                      <a:r>
                        <a:rPr lang="en-US" dirty="0" smtClean="0"/>
                        <a:t>Coal cement</a:t>
                      </a:r>
                      <a:endParaRPr lang="en-IN" dirty="0"/>
                    </a:p>
                  </a:txBody>
                  <a:tcPr/>
                </a:tc>
                <a:tc>
                  <a:txBody>
                    <a:bodyPr/>
                    <a:lstStyle/>
                    <a:p>
                      <a:r>
                        <a:rPr lang="en-US" dirty="0" smtClean="0"/>
                        <a:t>Tonne</a:t>
                      </a:r>
                      <a:endParaRPr lang="en-IN" dirty="0"/>
                    </a:p>
                  </a:txBody>
                  <a:tcPr/>
                </a:tc>
              </a:tr>
              <a:tr h="263706">
                <a:tc>
                  <a:txBody>
                    <a:bodyPr/>
                    <a:lstStyle/>
                    <a:p>
                      <a:r>
                        <a:rPr lang="en-US" dirty="0" smtClean="0"/>
                        <a:t>Transport</a:t>
                      </a:r>
                      <a:endParaRPr lang="en-IN" dirty="0"/>
                    </a:p>
                  </a:txBody>
                  <a:tcPr/>
                </a:tc>
                <a:tc>
                  <a:txBody>
                    <a:bodyPr/>
                    <a:lstStyle/>
                    <a:p>
                      <a:r>
                        <a:rPr lang="en-US" dirty="0" smtClean="0"/>
                        <a:t>Passenger-kilometer</a:t>
                      </a:r>
                      <a:endParaRPr lang="en-IN"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9"/>
            <a:ext cx="8229600" cy="3929090"/>
          </a:xfrm>
        </p:spPr>
        <p:txBody>
          <a:bodyPr/>
          <a:lstStyle/>
          <a:p>
            <a:r>
              <a:rPr lang="en-US" dirty="0" smtClean="0"/>
              <a:t> </a:t>
            </a:r>
            <a:r>
              <a:rPr lang="en-US" sz="2400" dirty="0" smtClean="0"/>
              <a:t>COST CENTER</a:t>
            </a:r>
          </a:p>
          <a:p>
            <a:pPr>
              <a:buNone/>
            </a:pPr>
            <a:r>
              <a:rPr lang="en-US" sz="2400" dirty="0" smtClean="0"/>
              <a:t>           </a:t>
            </a:r>
            <a:r>
              <a:rPr lang="en-US" sz="2000" dirty="0" smtClean="0"/>
              <a:t>Cost center is defined as a location ,a person or an item of equipment or group of them in respect of which coasts may be ascertained and related  to cost units for the purpose of coast control .it is the smallest segment of activity or area of responsibility for which cost are accumulated.</a:t>
            </a:r>
          </a:p>
          <a:p>
            <a:pPr>
              <a:buNone/>
            </a:pPr>
            <a:r>
              <a:rPr lang="en-US" sz="2000" dirty="0" smtClean="0"/>
              <a:t>          Thus cost centers can be of two kinds namely :</a:t>
            </a:r>
          </a:p>
          <a:p>
            <a:pPr>
              <a:buNone/>
            </a:pPr>
            <a:r>
              <a:rPr lang="en-US" sz="2000" dirty="0" smtClean="0"/>
              <a:t>                          1) Impersonal cost center</a:t>
            </a:r>
          </a:p>
          <a:p>
            <a:pPr>
              <a:buNone/>
            </a:pPr>
            <a:r>
              <a:rPr lang="en-US" sz="2000" dirty="0" smtClean="0"/>
              <a:t>                         2)  Personal cost center</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7"/>
            <a:ext cx="8229600" cy="3714776"/>
          </a:xfrm>
        </p:spPr>
        <p:txBody>
          <a:bodyPr>
            <a:normAutofit lnSpcReduction="10000"/>
          </a:bodyPr>
          <a:lstStyle/>
          <a:p>
            <a:pPr>
              <a:buNone/>
            </a:pPr>
            <a:r>
              <a:rPr lang="en-US" dirty="0" smtClean="0"/>
              <a:t>       </a:t>
            </a:r>
            <a:r>
              <a:rPr lang="en-US" sz="2000" dirty="0" smtClean="0"/>
              <a:t>The main purpose of cost centers are :</a:t>
            </a:r>
          </a:p>
          <a:p>
            <a:pPr>
              <a:buNone/>
            </a:pPr>
            <a:r>
              <a:rPr lang="en-US" sz="2000" dirty="0" smtClean="0"/>
              <a:t>     1) </a:t>
            </a:r>
            <a:r>
              <a:rPr lang="en-US" sz="2000" b="1" dirty="0" smtClean="0"/>
              <a:t>Recovery of cost : </a:t>
            </a:r>
            <a:r>
              <a:rPr lang="en-US" sz="2000" dirty="0" smtClean="0"/>
              <a:t>-</a:t>
            </a:r>
          </a:p>
          <a:p>
            <a:pPr>
              <a:buNone/>
            </a:pPr>
            <a:r>
              <a:rPr lang="en-US" sz="2000" dirty="0" smtClean="0"/>
              <a:t>                       costs are collected ,classified and accumulated in respect of a location, person or an item of equipment and then they cost are distributed over the product for recovery uninsured cost.</a:t>
            </a:r>
          </a:p>
          <a:p>
            <a:pPr>
              <a:buNone/>
            </a:pPr>
            <a:r>
              <a:rPr lang="en-US" sz="2000" dirty="0" smtClean="0"/>
              <a:t>  2)  </a:t>
            </a:r>
            <a:r>
              <a:rPr lang="en-US" sz="2000" b="1" dirty="0" smtClean="0"/>
              <a:t>Cost control </a:t>
            </a:r>
            <a:r>
              <a:rPr lang="en-US" sz="2000" dirty="0" smtClean="0"/>
              <a:t>:-</a:t>
            </a:r>
          </a:p>
          <a:p>
            <a:pPr>
              <a:buNone/>
            </a:pPr>
            <a:r>
              <a:rPr lang="en-US" sz="2000" dirty="0" smtClean="0"/>
              <a:t>                          Cost centers assist in making a person responsible for the control of expenditure incurred by the cost center. manager of each cost center shall control cost incurred in his area of responsibility.</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7"/>
            <a:ext cx="8229600" cy="4214842"/>
          </a:xfrm>
        </p:spPr>
        <p:txBody>
          <a:bodyPr>
            <a:normAutofit/>
          </a:bodyPr>
          <a:lstStyle/>
          <a:p>
            <a:pPr>
              <a:buNone/>
            </a:pPr>
            <a:r>
              <a:rPr lang="en-US" dirty="0" smtClean="0"/>
              <a:t>                            </a:t>
            </a:r>
            <a:r>
              <a:rPr lang="en-US" sz="2800" b="1" dirty="0" smtClean="0"/>
              <a:t>Elements of cost </a:t>
            </a:r>
            <a:endParaRPr lang="en-US" sz="2000" dirty="0" smtClean="0"/>
          </a:p>
          <a:p>
            <a:pPr>
              <a:buNone/>
            </a:pPr>
            <a:r>
              <a:rPr lang="en-US" sz="2000" dirty="0" smtClean="0"/>
              <a:t>                  1.Direct material</a:t>
            </a:r>
          </a:p>
          <a:p>
            <a:pPr>
              <a:buNone/>
            </a:pPr>
            <a:r>
              <a:rPr lang="en-US" sz="2000" dirty="0" smtClean="0"/>
              <a:t>                  2. Direct labour</a:t>
            </a:r>
          </a:p>
          <a:p>
            <a:pPr>
              <a:buNone/>
            </a:pPr>
            <a:r>
              <a:rPr lang="en-US" sz="2000" dirty="0" smtClean="0"/>
              <a:t>                  3. Direct expenses</a:t>
            </a:r>
          </a:p>
          <a:p>
            <a:pPr>
              <a:buNone/>
            </a:pPr>
            <a:r>
              <a:rPr lang="en-US" sz="2000" dirty="0" smtClean="0"/>
              <a:t>                  4.Indirect expenses</a:t>
            </a:r>
          </a:p>
          <a:p>
            <a:pPr>
              <a:buNone/>
            </a:pPr>
            <a:r>
              <a:rPr lang="en-US" sz="2000" dirty="0" smtClean="0"/>
              <a:t>                  5.Overheads</a:t>
            </a:r>
          </a:p>
          <a:p>
            <a:pPr>
              <a:buNone/>
            </a:pPr>
            <a:r>
              <a:rPr lang="en-US" sz="2000" dirty="0" smtClean="0"/>
              <a:t>                  6.Factory overheads</a:t>
            </a:r>
          </a:p>
          <a:p>
            <a:pPr>
              <a:buNone/>
            </a:pPr>
            <a:r>
              <a:rPr lang="en-US" sz="2000" dirty="0" smtClean="0"/>
              <a:t>                  7.Administrative overheads</a:t>
            </a:r>
          </a:p>
          <a:p>
            <a:pPr>
              <a:buNone/>
            </a:pPr>
            <a:r>
              <a:rPr lang="en-US" sz="2000" dirty="0" smtClean="0"/>
              <a:t>                  8.Selling and distribution overheads.        </a:t>
            </a:r>
          </a:p>
          <a:p>
            <a:pPr>
              <a:buNone/>
            </a:pPr>
            <a:r>
              <a:rPr lang="en-US" sz="2000" dirty="0" smtClean="0"/>
              <a:t>                          </a:t>
            </a:r>
          </a:p>
          <a:p>
            <a:pPr>
              <a:buNone/>
            </a:pPr>
            <a:r>
              <a:rPr lang="en-US" sz="2000" dirty="0" smtClean="0"/>
              <a:t>                                      </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lstStyle/>
          <a:p>
            <a:pPr algn="ctr">
              <a:buNone/>
            </a:pPr>
            <a:r>
              <a:rPr lang="en-US" dirty="0" smtClean="0"/>
              <a:t>  </a:t>
            </a:r>
            <a:r>
              <a:rPr lang="en-US" sz="2400" dirty="0" smtClean="0"/>
              <a:t>COST SHEET</a:t>
            </a:r>
            <a:endParaRPr lang="en-IN" sz="2400" dirty="0" smtClean="0"/>
          </a:p>
          <a:p>
            <a:pPr algn="ctr">
              <a:buNone/>
            </a:pPr>
            <a:r>
              <a:rPr lang="en-US" sz="2000" dirty="0" smtClean="0"/>
              <a:t>Cost sheet off……..Company Ltd</a:t>
            </a:r>
          </a:p>
          <a:p>
            <a:pPr algn="ctr">
              <a:buNone/>
            </a:pPr>
            <a:r>
              <a:rPr lang="en-US" sz="2000" dirty="0" smtClean="0"/>
              <a:t>For the period ending……………..</a:t>
            </a:r>
          </a:p>
          <a:p>
            <a:pPr algn="ctr">
              <a:buNone/>
            </a:pPr>
            <a:r>
              <a:rPr lang="en-US" sz="2400" dirty="0" smtClean="0"/>
              <a:t> </a:t>
            </a:r>
          </a:p>
        </p:txBody>
      </p:sp>
      <p:graphicFrame>
        <p:nvGraphicFramePr>
          <p:cNvPr id="4" name="Table 3"/>
          <p:cNvGraphicFramePr>
            <a:graphicFrameLocks noGrp="1"/>
          </p:cNvGraphicFramePr>
          <p:nvPr/>
        </p:nvGraphicFramePr>
        <p:xfrm>
          <a:off x="785787" y="2285995"/>
          <a:ext cx="7572428" cy="4287880"/>
        </p:xfrm>
        <a:graphic>
          <a:graphicData uri="http://schemas.openxmlformats.org/drawingml/2006/table">
            <a:tbl>
              <a:tblPr firstRow="1" bandRow="1">
                <a:tableStyleId>{5C22544A-7EE6-4342-B048-85BDC9FD1C3A}</a:tableStyleId>
              </a:tblPr>
              <a:tblGrid>
                <a:gridCol w="5500725"/>
                <a:gridCol w="928694"/>
                <a:gridCol w="1143009"/>
              </a:tblGrid>
              <a:tr h="375965">
                <a:tc>
                  <a:txBody>
                    <a:bodyPr/>
                    <a:lstStyle/>
                    <a:p>
                      <a:r>
                        <a:rPr lang="en-US" baseline="0" dirty="0" smtClean="0"/>
                        <a:t>                                    Particulars</a:t>
                      </a:r>
                      <a:endParaRPr lang="en-IN" dirty="0"/>
                    </a:p>
                  </a:txBody>
                  <a:tcPr/>
                </a:tc>
                <a:tc>
                  <a:txBody>
                    <a:bodyPr/>
                    <a:lstStyle/>
                    <a:p>
                      <a:r>
                        <a:rPr lang="en-US" dirty="0" err="1" smtClean="0"/>
                        <a:t>Toatl</a:t>
                      </a:r>
                      <a:r>
                        <a:rPr lang="en-US" dirty="0" smtClean="0"/>
                        <a:t> cost</a:t>
                      </a:r>
                      <a:endParaRPr lang="en-IN" dirty="0"/>
                    </a:p>
                  </a:txBody>
                  <a:tcPr/>
                </a:tc>
                <a:tc>
                  <a:txBody>
                    <a:bodyPr/>
                    <a:lstStyle/>
                    <a:p>
                      <a:r>
                        <a:rPr lang="en-US" dirty="0" smtClean="0"/>
                        <a:t>Cost per unit</a:t>
                      </a:r>
                      <a:endParaRPr lang="en-IN" dirty="0"/>
                    </a:p>
                  </a:txBody>
                  <a:tcPr/>
                </a:tc>
              </a:tr>
              <a:tr h="375965">
                <a:tc>
                  <a:txBody>
                    <a:bodyPr/>
                    <a:lstStyle/>
                    <a:p>
                      <a:r>
                        <a:rPr lang="en-US" dirty="0" smtClean="0"/>
                        <a:t>Direct material :</a:t>
                      </a:r>
                      <a:endParaRPr lang="en-IN" dirty="0"/>
                    </a:p>
                  </a:txBody>
                  <a:tcPr/>
                </a:tc>
                <a:tc>
                  <a:txBody>
                    <a:bodyPr/>
                    <a:lstStyle/>
                    <a:p>
                      <a:endParaRPr lang="en-IN" dirty="0"/>
                    </a:p>
                  </a:txBody>
                  <a:tcPr/>
                </a:tc>
                <a:tc>
                  <a:txBody>
                    <a:bodyPr/>
                    <a:lstStyle/>
                    <a:p>
                      <a:endParaRPr lang="en-IN"/>
                    </a:p>
                  </a:txBody>
                  <a:tcPr/>
                </a:tc>
              </a:tr>
              <a:tr h="375965">
                <a:tc>
                  <a:txBody>
                    <a:bodyPr/>
                    <a:lstStyle/>
                    <a:p>
                      <a:r>
                        <a:rPr lang="en-US" dirty="0" smtClean="0"/>
                        <a:t>Opening</a:t>
                      </a:r>
                      <a:r>
                        <a:rPr lang="en-US" baseline="0" dirty="0" smtClean="0"/>
                        <a:t> stock of raw material</a:t>
                      </a:r>
                      <a:endParaRPr lang="en-IN" dirty="0"/>
                    </a:p>
                  </a:txBody>
                  <a:tcPr/>
                </a:tc>
                <a:tc>
                  <a:txBody>
                    <a:bodyPr/>
                    <a:lstStyle/>
                    <a:p>
                      <a:r>
                        <a:rPr lang="en-US" dirty="0" smtClean="0"/>
                        <a:t>***</a:t>
                      </a:r>
                      <a:endParaRPr lang="en-IN" dirty="0"/>
                    </a:p>
                  </a:txBody>
                  <a:tcPr/>
                </a:tc>
                <a:tc>
                  <a:txBody>
                    <a:bodyPr/>
                    <a:lstStyle/>
                    <a:p>
                      <a:endParaRPr lang="en-IN"/>
                    </a:p>
                  </a:txBody>
                  <a:tcPr/>
                </a:tc>
              </a:tr>
              <a:tr h="375965">
                <a:tc>
                  <a:txBody>
                    <a:bodyPr/>
                    <a:lstStyle/>
                    <a:p>
                      <a:r>
                        <a:rPr lang="en-US" dirty="0" smtClean="0"/>
                        <a:t>Add: purchase of raw material</a:t>
                      </a:r>
                      <a:endParaRPr lang="en-IN" dirty="0"/>
                    </a:p>
                  </a:txBody>
                  <a:tcPr/>
                </a:tc>
                <a:tc>
                  <a:txBody>
                    <a:bodyPr/>
                    <a:lstStyle/>
                    <a:p>
                      <a:r>
                        <a:rPr lang="en-US" dirty="0" smtClean="0"/>
                        <a:t>***</a:t>
                      </a:r>
                      <a:endParaRPr lang="en-IN" dirty="0"/>
                    </a:p>
                  </a:txBody>
                  <a:tcPr/>
                </a:tc>
                <a:tc>
                  <a:txBody>
                    <a:bodyPr/>
                    <a:lstStyle/>
                    <a:p>
                      <a:endParaRPr lang="en-IN"/>
                    </a:p>
                  </a:txBody>
                  <a:tcPr/>
                </a:tc>
              </a:tr>
              <a:tr h="375965">
                <a:tc>
                  <a:txBody>
                    <a:bodyPr/>
                    <a:lstStyle/>
                    <a:p>
                      <a:r>
                        <a:rPr lang="en-US" dirty="0" smtClean="0"/>
                        <a:t>          carriage</a:t>
                      </a:r>
                      <a:r>
                        <a:rPr lang="en-US" baseline="0" dirty="0" smtClean="0"/>
                        <a:t> inwards</a:t>
                      </a:r>
                      <a:endParaRPr lang="en-IN" dirty="0"/>
                    </a:p>
                  </a:txBody>
                  <a:tcPr/>
                </a:tc>
                <a:tc>
                  <a:txBody>
                    <a:bodyPr/>
                    <a:lstStyle/>
                    <a:p>
                      <a:r>
                        <a:rPr lang="en-US" dirty="0" smtClean="0"/>
                        <a:t>***</a:t>
                      </a:r>
                      <a:endParaRPr lang="en-IN" dirty="0"/>
                    </a:p>
                  </a:txBody>
                  <a:tcPr/>
                </a:tc>
                <a:tc>
                  <a:txBody>
                    <a:bodyPr/>
                    <a:lstStyle/>
                    <a:p>
                      <a:endParaRPr lang="en-IN"/>
                    </a:p>
                  </a:txBody>
                  <a:tcPr/>
                </a:tc>
              </a:tr>
              <a:tr h="375965">
                <a:tc>
                  <a:txBody>
                    <a:bodyPr/>
                    <a:lstStyle/>
                    <a:p>
                      <a:r>
                        <a:rPr lang="en-US" dirty="0" smtClean="0"/>
                        <a:t>          </a:t>
                      </a:r>
                      <a:r>
                        <a:rPr lang="en-US" dirty="0" err="1" smtClean="0"/>
                        <a:t>octroi</a:t>
                      </a:r>
                      <a:r>
                        <a:rPr lang="en-US" baseline="0" dirty="0" smtClean="0"/>
                        <a:t> on purchase </a:t>
                      </a:r>
                      <a:endParaRPr lang="en-IN" dirty="0"/>
                    </a:p>
                  </a:txBody>
                  <a:tcPr/>
                </a:tc>
                <a:tc>
                  <a:txBody>
                    <a:bodyPr/>
                    <a:lstStyle/>
                    <a:p>
                      <a:r>
                        <a:rPr lang="en-US" dirty="0" smtClean="0"/>
                        <a:t>***</a:t>
                      </a:r>
                      <a:endParaRPr lang="en-IN" dirty="0"/>
                    </a:p>
                  </a:txBody>
                  <a:tcPr/>
                </a:tc>
                <a:tc>
                  <a:txBody>
                    <a:bodyPr/>
                    <a:lstStyle/>
                    <a:p>
                      <a:endParaRPr lang="en-IN"/>
                    </a:p>
                  </a:txBody>
                  <a:tcPr/>
                </a:tc>
              </a:tr>
              <a:tr h="375965">
                <a:tc>
                  <a:txBody>
                    <a:bodyPr/>
                    <a:lstStyle/>
                    <a:p>
                      <a:r>
                        <a:rPr lang="en-US" dirty="0" smtClean="0"/>
                        <a:t>         important duty or custom duty</a:t>
                      </a:r>
                      <a:endParaRPr lang="en-IN" dirty="0"/>
                    </a:p>
                  </a:txBody>
                  <a:tcPr/>
                </a:tc>
                <a:tc>
                  <a:txBody>
                    <a:bodyPr/>
                    <a:lstStyle/>
                    <a:p>
                      <a:r>
                        <a:rPr lang="en-US" dirty="0" smtClean="0"/>
                        <a:t>***</a:t>
                      </a:r>
                      <a:endParaRPr lang="en-IN" dirty="0"/>
                    </a:p>
                  </a:txBody>
                  <a:tcPr/>
                </a:tc>
                <a:tc>
                  <a:txBody>
                    <a:bodyPr/>
                    <a:lstStyle/>
                    <a:p>
                      <a:endParaRPr lang="en-IN" dirty="0"/>
                    </a:p>
                  </a:txBody>
                  <a:tcPr/>
                </a:tc>
              </a:tr>
              <a:tr h="375965">
                <a:tc>
                  <a:txBody>
                    <a:bodyPr/>
                    <a:lstStyle/>
                    <a:p>
                      <a:endParaRPr lang="en-IN" dirty="0"/>
                    </a:p>
                  </a:txBody>
                  <a:tcPr/>
                </a:tc>
                <a:tc>
                  <a:txBody>
                    <a:bodyPr/>
                    <a:lstStyle/>
                    <a:p>
                      <a:r>
                        <a:rPr lang="en-US" dirty="0" smtClean="0"/>
                        <a:t>***</a:t>
                      </a:r>
                      <a:endParaRPr lang="en-IN" dirty="0"/>
                    </a:p>
                  </a:txBody>
                  <a:tcPr/>
                </a:tc>
                <a:tc>
                  <a:txBody>
                    <a:bodyPr/>
                    <a:lstStyle/>
                    <a:p>
                      <a:endParaRPr lang="en-IN" dirty="0"/>
                    </a:p>
                  </a:txBody>
                  <a:tcPr/>
                </a:tc>
              </a:tr>
              <a:tr h="375965">
                <a:tc>
                  <a:txBody>
                    <a:bodyPr/>
                    <a:lstStyle/>
                    <a:p>
                      <a:r>
                        <a:rPr lang="en-US" dirty="0" smtClean="0"/>
                        <a:t>  Less</a:t>
                      </a:r>
                      <a:r>
                        <a:rPr lang="en-US" baseline="0" dirty="0" smtClean="0"/>
                        <a:t> :Closing stock of raw material </a:t>
                      </a:r>
                      <a:endParaRPr lang="en-IN" dirty="0"/>
                    </a:p>
                  </a:txBody>
                  <a:tcPr/>
                </a:tc>
                <a:tc>
                  <a:txBody>
                    <a:bodyPr/>
                    <a:lstStyle/>
                    <a:p>
                      <a:r>
                        <a:rPr lang="en-US" dirty="0" smtClean="0"/>
                        <a:t>**</a:t>
                      </a:r>
                      <a:endParaRPr lang="en-IN" dirty="0"/>
                    </a:p>
                  </a:txBody>
                  <a:tcPr/>
                </a:tc>
                <a:tc>
                  <a:txBody>
                    <a:bodyPr/>
                    <a:lstStyle/>
                    <a:p>
                      <a:endParaRPr lang="en-IN" dirty="0"/>
                    </a:p>
                  </a:txBody>
                  <a:tcPr/>
                </a:tc>
              </a:tr>
              <a:tr h="375965">
                <a:tc>
                  <a:txBody>
                    <a:bodyPr/>
                    <a:lstStyle/>
                    <a:p>
                      <a:r>
                        <a:rPr lang="en-US" dirty="0" smtClean="0"/>
                        <a:t>                                              Raw</a:t>
                      </a:r>
                      <a:r>
                        <a:rPr lang="en-US" baseline="0" dirty="0" smtClean="0"/>
                        <a:t> material consumed </a:t>
                      </a:r>
                      <a:endParaRPr lang="en-IN" dirty="0"/>
                    </a:p>
                  </a:txBody>
                  <a:tcPr/>
                </a:tc>
                <a:tc>
                  <a:txBody>
                    <a:bodyPr/>
                    <a:lstStyle/>
                    <a:p>
                      <a:endParaRPr lang="en-IN" dirty="0"/>
                    </a:p>
                  </a:txBody>
                  <a:tcPr/>
                </a:tc>
                <a:tc>
                  <a:txBody>
                    <a:bodyPr/>
                    <a:lstStyle/>
                    <a:p>
                      <a:r>
                        <a:rPr lang="en-US" dirty="0" smtClean="0"/>
                        <a:t>***</a:t>
                      </a:r>
                      <a:endParaRPr lang="en-IN" dirty="0"/>
                    </a:p>
                  </a:txBody>
                  <a:tcPr/>
                </a:tc>
              </a:tr>
            </a:tbl>
          </a:graphicData>
        </a:graphic>
      </p:graphicFrame>
      <p:cxnSp>
        <p:nvCxnSpPr>
          <p:cNvPr id="7" name="Straight Connector 6"/>
          <p:cNvCxnSpPr/>
          <p:nvPr/>
        </p:nvCxnSpPr>
        <p:spPr>
          <a:xfrm>
            <a:off x="6286512" y="5143512"/>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357950" y="5857892"/>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498493"/>
          <a:ext cx="8229600" cy="6172200"/>
        </p:xfrm>
        <a:graphic>
          <a:graphicData uri="http://schemas.openxmlformats.org/drawingml/2006/table">
            <a:tbl>
              <a:tblPr firstRow="1" bandRow="1">
                <a:tableStyleId>{5C22544A-7EE6-4342-B048-85BDC9FD1C3A}</a:tableStyleId>
              </a:tblPr>
              <a:tblGrid>
                <a:gridCol w="5900750"/>
                <a:gridCol w="1214446"/>
                <a:gridCol w="1114404"/>
              </a:tblGrid>
              <a:tr h="714360">
                <a:tc>
                  <a:txBody>
                    <a:bodyPr/>
                    <a:lstStyle/>
                    <a:p>
                      <a:r>
                        <a:rPr lang="en-US" baseline="0" dirty="0" smtClean="0"/>
                        <a:t>                                                Particulars</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Toatl</a:t>
                      </a:r>
                      <a:r>
                        <a:rPr lang="en-US" dirty="0" smtClean="0"/>
                        <a:t> cost</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Cost per unit</a:t>
                      </a:r>
                      <a:endParaRPr lang="en-IN" dirty="0" smtClean="0"/>
                    </a:p>
                    <a:p>
                      <a:endParaRPr lang="en-IN" dirty="0"/>
                    </a:p>
                  </a:txBody>
                  <a:tcPr/>
                </a:tc>
              </a:tr>
              <a:tr h="370840">
                <a:tc>
                  <a:txBody>
                    <a:bodyPr/>
                    <a:lstStyle/>
                    <a:p>
                      <a:r>
                        <a:rPr lang="en-US" dirty="0" smtClean="0"/>
                        <a:t>Direct wages</a:t>
                      </a:r>
                      <a:endParaRPr lang="en-IN" dirty="0"/>
                    </a:p>
                  </a:txBody>
                  <a:tcPr/>
                </a:tc>
                <a:tc>
                  <a:txBody>
                    <a:bodyPr/>
                    <a:lstStyle/>
                    <a:p>
                      <a:r>
                        <a:rPr lang="en-US" dirty="0" smtClean="0"/>
                        <a:t>**</a:t>
                      </a:r>
                      <a:endParaRPr lang="en-IN" dirty="0"/>
                    </a:p>
                  </a:txBody>
                  <a:tcPr/>
                </a:tc>
                <a:tc>
                  <a:txBody>
                    <a:bodyPr/>
                    <a:lstStyle/>
                    <a:p>
                      <a:endParaRPr lang="en-IN"/>
                    </a:p>
                  </a:txBody>
                  <a:tcPr/>
                </a:tc>
              </a:tr>
              <a:tr h="370840">
                <a:tc>
                  <a:txBody>
                    <a:bodyPr/>
                    <a:lstStyle/>
                    <a:p>
                      <a:r>
                        <a:rPr lang="en-US" dirty="0" smtClean="0"/>
                        <a:t>Productive wages or direct labour</a:t>
                      </a:r>
                      <a:endParaRPr lang="en-IN" dirty="0"/>
                    </a:p>
                  </a:txBody>
                  <a:tcPr/>
                </a:tc>
                <a:tc>
                  <a:txBody>
                    <a:bodyPr/>
                    <a:lstStyle/>
                    <a:p>
                      <a:r>
                        <a:rPr lang="en-US" dirty="0" smtClean="0"/>
                        <a:t>**</a:t>
                      </a:r>
                      <a:endParaRPr lang="en-IN" dirty="0"/>
                    </a:p>
                  </a:txBody>
                  <a:tcPr/>
                </a:tc>
                <a:tc>
                  <a:txBody>
                    <a:bodyPr/>
                    <a:lstStyle/>
                    <a:p>
                      <a:endParaRPr lang="en-IN"/>
                    </a:p>
                  </a:txBody>
                  <a:tcPr/>
                </a:tc>
              </a:tr>
              <a:tr h="370840">
                <a:tc>
                  <a:txBody>
                    <a:bodyPr/>
                    <a:lstStyle/>
                    <a:p>
                      <a:r>
                        <a:rPr lang="en-US" dirty="0" smtClean="0"/>
                        <a:t>Direct expenses:</a:t>
                      </a:r>
                      <a:endParaRPr lang="en-IN" dirty="0"/>
                    </a:p>
                  </a:txBody>
                  <a:tcPr/>
                </a:tc>
                <a:tc>
                  <a:txBody>
                    <a:bodyPr/>
                    <a:lstStyle/>
                    <a:p>
                      <a:endParaRPr lang="en-IN" dirty="0"/>
                    </a:p>
                  </a:txBody>
                  <a:tcPr/>
                </a:tc>
                <a:tc>
                  <a:txBody>
                    <a:bodyPr/>
                    <a:lstStyle/>
                    <a:p>
                      <a:endParaRPr lang="en-IN"/>
                    </a:p>
                  </a:txBody>
                  <a:tcPr/>
                </a:tc>
              </a:tr>
              <a:tr h="370840">
                <a:tc>
                  <a:txBody>
                    <a:bodyPr/>
                    <a:lstStyle/>
                    <a:p>
                      <a:r>
                        <a:rPr lang="en-US" dirty="0" smtClean="0"/>
                        <a:t>Chargeable</a:t>
                      </a:r>
                      <a:r>
                        <a:rPr lang="en-US" baseline="0" dirty="0" smtClean="0"/>
                        <a:t> expenses</a:t>
                      </a:r>
                      <a:endParaRPr lang="en-IN" dirty="0"/>
                    </a:p>
                  </a:txBody>
                  <a:tcPr/>
                </a:tc>
                <a:tc>
                  <a:txBody>
                    <a:bodyPr/>
                    <a:lstStyle/>
                    <a:p>
                      <a:r>
                        <a:rPr lang="en-US" dirty="0" smtClean="0"/>
                        <a:t>**</a:t>
                      </a:r>
                      <a:endParaRPr lang="en-IN" dirty="0"/>
                    </a:p>
                  </a:txBody>
                  <a:tcPr/>
                </a:tc>
                <a:tc>
                  <a:txBody>
                    <a:bodyPr/>
                    <a:lstStyle/>
                    <a:p>
                      <a:endParaRPr lang="en-IN" dirty="0"/>
                    </a:p>
                  </a:txBody>
                  <a:tcPr/>
                </a:tc>
              </a:tr>
              <a:tr h="370840">
                <a:tc>
                  <a:txBody>
                    <a:bodyPr/>
                    <a:lstStyle/>
                    <a:p>
                      <a:r>
                        <a:rPr lang="en-US" dirty="0" smtClean="0"/>
                        <a:t>                                                                    Prime cost                                    </a:t>
                      </a:r>
                      <a:endParaRPr lang="en-IN" dirty="0"/>
                    </a:p>
                  </a:txBody>
                  <a:tcPr/>
                </a:tc>
                <a:tc>
                  <a:txBody>
                    <a:bodyPr/>
                    <a:lstStyle/>
                    <a:p>
                      <a:endParaRPr lang="en-IN"/>
                    </a:p>
                  </a:txBody>
                  <a:tcPr/>
                </a:tc>
                <a:tc>
                  <a:txBody>
                    <a:bodyPr/>
                    <a:lstStyle/>
                    <a:p>
                      <a:r>
                        <a:rPr lang="en-US" dirty="0" smtClean="0"/>
                        <a:t>***</a:t>
                      </a:r>
                      <a:endParaRPr lang="en-IN" dirty="0"/>
                    </a:p>
                  </a:txBody>
                  <a:tcPr/>
                </a:tc>
              </a:tr>
              <a:tr h="370840">
                <a:tc>
                  <a:txBody>
                    <a:bodyPr/>
                    <a:lstStyle/>
                    <a:p>
                      <a:r>
                        <a:rPr lang="en-US" dirty="0" smtClean="0"/>
                        <a:t>Add: factory overheads </a:t>
                      </a:r>
                      <a:endParaRPr lang="en-IN" dirty="0"/>
                    </a:p>
                  </a:txBody>
                  <a:tcPr/>
                </a:tc>
                <a:tc>
                  <a:txBody>
                    <a:bodyPr/>
                    <a:lstStyle/>
                    <a:p>
                      <a:r>
                        <a:rPr lang="en-US" dirty="0" smtClean="0"/>
                        <a:t>**</a:t>
                      </a:r>
                      <a:endParaRPr lang="en-IN" dirty="0"/>
                    </a:p>
                  </a:txBody>
                  <a:tcPr/>
                </a:tc>
                <a:tc>
                  <a:txBody>
                    <a:bodyPr/>
                    <a:lstStyle/>
                    <a:p>
                      <a:endParaRPr lang="en-IN"/>
                    </a:p>
                  </a:txBody>
                  <a:tcPr/>
                </a:tc>
              </a:tr>
              <a:tr h="370840">
                <a:tc>
                  <a:txBody>
                    <a:bodyPr/>
                    <a:lstStyle/>
                    <a:p>
                      <a:r>
                        <a:rPr lang="en-US" dirty="0" smtClean="0"/>
                        <a:t>          factory</a:t>
                      </a:r>
                      <a:r>
                        <a:rPr lang="en-US" baseline="0" dirty="0" smtClean="0"/>
                        <a:t> manufacturing cost</a:t>
                      </a:r>
                      <a:endParaRPr lang="en-IN" dirty="0"/>
                    </a:p>
                  </a:txBody>
                  <a:tcPr/>
                </a:tc>
                <a:tc>
                  <a:txBody>
                    <a:bodyPr/>
                    <a:lstStyle/>
                    <a:p>
                      <a:r>
                        <a:rPr lang="en-US" dirty="0" smtClean="0"/>
                        <a:t>**</a:t>
                      </a:r>
                      <a:endParaRPr lang="en-IN" dirty="0"/>
                    </a:p>
                  </a:txBody>
                  <a:tcPr/>
                </a:tc>
                <a:tc>
                  <a:txBody>
                    <a:bodyPr/>
                    <a:lstStyle/>
                    <a:p>
                      <a:endParaRPr lang="en-IN" dirty="0"/>
                    </a:p>
                  </a:txBody>
                  <a:tcPr/>
                </a:tc>
              </a:tr>
              <a:tr h="370840">
                <a:tc>
                  <a:txBody>
                    <a:bodyPr/>
                    <a:lstStyle/>
                    <a:p>
                      <a:r>
                        <a:rPr lang="en-US" dirty="0" smtClean="0"/>
                        <a:t>Add: opening</a:t>
                      </a:r>
                      <a:r>
                        <a:rPr lang="en-US" baseline="0" dirty="0" smtClean="0"/>
                        <a:t> work in progress</a:t>
                      </a:r>
                      <a:endParaRPr lang="en-IN" dirty="0"/>
                    </a:p>
                  </a:txBody>
                  <a:tcPr/>
                </a:tc>
                <a:tc>
                  <a:txBody>
                    <a:bodyPr/>
                    <a:lstStyle/>
                    <a:p>
                      <a:r>
                        <a:rPr lang="en-US" dirty="0" smtClean="0"/>
                        <a:t>***</a:t>
                      </a:r>
                      <a:endParaRPr lang="en-IN" dirty="0"/>
                    </a:p>
                  </a:txBody>
                  <a:tcPr/>
                </a:tc>
                <a:tc>
                  <a:txBody>
                    <a:bodyPr/>
                    <a:lstStyle/>
                    <a:p>
                      <a:endParaRPr lang="en-IN" dirty="0"/>
                    </a:p>
                  </a:txBody>
                  <a:tcPr/>
                </a:tc>
              </a:tr>
              <a:tr h="370840">
                <a:tc>
                  <a:txBody>
                    <a:bodyPr/>
                    <a:lstStyle/>
                    <a:p>
                      <a:endParaRPr lang="en-IN" dirty="0"/>
                    </a:p>
                  </a:txBody>
                  <a:tcPr/>
                </a:tc>
                <a:tc>
                  <a:txBody>
                    <a:bodyPr/>
                    <a:lstStyle/>
                    <a:p>
                      <a:r>
                        <a:rPr lang="en-US" dirty="0" smtClean="0"/>
                        <a:t>**</a:t>
                      </a:r>
                      <a:endParaRPr lang="en-IN" dirty="0"/>
                    </a:p>
                  </a:txBody>
                  <a:tcPr/>
                </a:tc>
                <a:tc>
                  <a:txBody>
                    <a:bodyPr/>
                    <a:lstStyle/>
                    <a:p>
                      <a:r>
                        <a:rPr lang="en-US" dirty="0" smtClean="0"/>
                        <a:t>**</a:t>
                      </a:r>
                      <a:endParaRPr lang="en-IN" dirty="0"/>
                    </a:p>
                  </a:txBody>
                  <a:tcPr/>
                </a:tc>
              </a:tr>
              <a:tr h="370840">
                <a:tc>
                  <a:txBody>
                    <a:bodyPr/>
                    <a:lstStyle/>
                    <a:p>
                      <a:r>
                        <a:rPr lang="en-US" dirty="0" smtClean="0"/>
                        <a:t>Less: closing work in progress</a:t>
                      </a:r>
                      <a:endParaRPr lang="en-IN" dirty="0"/>
                    </a:p>
                  </a:txBody>
                  <a:tcPr/>
                </a:tc>
                <a:tc>
                  <a:txBody>
                    <a:bodyPr/>
                    <a:lstStyle/>
                    <a:p>
                      <a:r>
                        <a:rPr lang="en-US" dirty="0" smtClean="0"/>
                        <a:t>**</a:t>
                      </a:r>
                      <a:endParaRPr lang="en-IN" dirty="0"/>
                    </a:p>
                  </a:txBody>
                  <a:tcPr/>
                </a:tc>
                <a:tc>
                  <a:txBody>
                    <a:bodyPr/>
                    <a:lstStyle/>
                    <a:p>
                      <a:r>
                        <a:rPr lang="en-US" dirty="0" smtClean="0"/>
                        <a:t>**</a:t>
                      </a:r>
                      <a:endParaRPr lang="en-IN" dirty="0"/>
                    </a:p>
                  </a:txBody>
                  <a:tcPr/>
                </a:tc>
              </a:tr>
              <a:tr h="370840">
                <a:tc>
                  <a:txBody>
                    <a:bodyPr/>
                    <a:lstStyle/>
                    <a:p>
                      <a:r>
                        <a:rPr lang="en-US" dirty="0" smtClean="0"/>
                        <a:t>                                                          factory cost or work cost</a:t>
                      </a:r>
                      <a:endParaRPr lang="en-IN" dirty="0"/>
                    </a:p>
                  </a:txBody>
                  <a:tcPr/>
                </a:tc>
                <a:tc>
                  <a:txBody>
                    <a:bodyPr/>
                    <a:lstStyle/>
                    <a:p>
                      <a:endParaRPr lang="en-IN" dirty="0"/>
                    </a:p>
                  </a:txBody>
                  <a:tcPr/>
                </a:tc>
                <a:tc>
                  <a:txBody>
                    <a:bodyPr/>
                    <a:lstStyle/>
                    <a:p>
                      <a:r>
                        <a:rPr lang="en-US" dirty="0" smtClean="0"/>
                        <a:t>***</a:t>
                      </a:r>
                      <a:endParaRPr lang="en-IN" dirty="0"/>
                    </a:p>
                  </a:txBody>
                  <a:tcPr/>
                </a:tc>
              </a:tr>
              <a:tr h="292752">
                <a:tc>
                  <a:txBody>
                    <a:bodyPr/>
                    <a:lstStyle/>
                    <a:p>
                      <a:r>
                        <a:rPr lang="en-US" dirty="0" smtClean="0"/>
                        <a:t>                                                                                         sales</a:t>
                      </a:r>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endParaRPr lang="en-IN" dirty="0" smtClean="0"/>
                    </a:p>
                    <a:p>
                      <a:endParaRPr lang="en-IN" dirty="0"/>
                    </a:p>
                  </a:txBody>
                  <a:tcPr/>
                </a:tc>
              </a:tr>
            </a:tbl>
          </a:graphicData>
        </a:graphic>
      </p:graphicFrame>
      <p:cxnSp>
        <p:nvCxnSpPr>
          <p:cNvPr id="6" name="Straight Connector 5"/>
          <p:cNvCxnSpPr/>
          <p:nvPr/>
        </p:nvCxnSpPr>
        <p:spPr>
          <a:xfrm>
            <a:off x="6429388" y="2928934"/>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357950" y="4357694"/>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429388" y="5214950"/>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429388" y="5429264"/>
            <a:ext cx="228601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00305"/>
            <a:ext cx="8229600" cy="1714513"/>
          </a:xfrm>
        </p:spPr>
        <p:txBody>
          <a:bodyPr>
            <a:normAutofit fontScale="92500" lnSpcReduction="10000"/>
          </a:bodyPr>
          <a:lstStyle/>
          <a:p>
            <a:pPr>
              <a:buNone/>
            </a:pPr>
            <a:r>
              <a:rPr lang="en-US" dirty="0" smtClean="0"/>
              <a:t>                      </a:t>
            </a:r>
          </a:p>
          <a:p>
            <a:pPr>
              <a:buNone/>
            </a:pPr>
            <a:endParaRPr lang="en-US" dirty="0" smtClean="0"/>
          </a:p>
          <a:p>
            <a:pPr algn="ctr">
              <a:buNone/>
            </a:pPr>
            <a:r>
              <a:rPr lang="en-US" sz="6000" dirty="0" smtClean="0">
                <a:solidFill>
                  <a:srgbClr val="FF0000"/>
                </a:solidFill>
              </a:rPr>
              <a:t> COSTING</a:t>
            </a:r>
            <a:endParaRPr lang="en-IN" sz="6000" dirty="0">
              <a:solidFill>
                <a:srgbClr val="FF0000"/>
              </a:solidFill>
            </a:endParaRPr>
          </a:p>
        </p:txBody>
      </p:sp>
      <p:sp>
        <p:nvSpPr>
          <p:cNvPr id="3" name="Title 2"/>
          <p:cNvSpPr>
            <a:spLocks noGrp="1"/>
          </p:cNvSpPr>
          <p:nvPr>
            <p:ph type="title"/>
          </p:nvPr>
        </p:nvSpPr>
        <p:spPr>
          <a:xfrm>
            <a:off x="457200" y="274638"/>
            <a:ext cx="8229600" cy="2011354"/>
          </a:xfrm>
        </p:spPr>
        <p:txBody>
          <a:bodyPr>
            <a:normAutofit/>
          </a:bodyPr>
          <a:lstStyle/>
          <a:p>
            <a:r>
              <a:rPr lang="en-US" sz="5400" dirty="0" smtClean="0">
                <a:solidFill>
                  <a:schemeClr val="accent5"/>
                </a:solidFill>
              </a:rPr>
              <a:t>            III SEMESTER</a:t>
            </a:r>
            <a:br>
              <a:rPr lang="en-US" sz="5400" dirty="0" smtClean="0">
                <a:solidFill>
                  <a:schemeClr val="accent5"/>
                </a:solidFill>
              </a:rPr>
            </a:br>
            <a:r>
              <a:rPr lang="en-US" sz="5400" dirty="0" smtClean="0">
                <a:solidFill>
                  <a:schemeClr val="accent5"/>
                </a:solidFill>
              </a:rPr>
              <a:t> </a:t>
            </a:r>
            <a:r>
              <a:rPr lang="en-US" sz="5400" dirty="0" smtClean="0">
                <a:solidFill>
                  <a:schemeClr val="accent5"/>
                </a:solidFill>
              </a:rPr>
              <a:t>           IIB.COM(CECS)</a:t>
            </a:r>
            <a:endParaRPr lang="en-IN" sz="5400" dirty="0">
              <a:solidFill>
                <a:schemeClr val="accent5"/>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007183"/>
          </a:xfrm>
        </p:spPr>
        <p:txBody>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smtClean="0"/>
              <a:t>                   </a:t>
            </a:r>
            <a:r>
              <a:rPr lang="en-US" sz="6000" smtClean="0"/>
              <a:t>THE </a:t>
            </a:r>
            <a:r>
              <a:rPr lang="en-US" sz="6000" dirty="0" smtClean="0"/>
              <a:t>END</a:t>
            </a:r>
            <a:endParaRPr lang="en-IN"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idx="1"/>
          </p:nvPr>
        </p:nvSpPr>
        <p:spPr>
          <a:xfrm>
            <a:off x="457200" y="642918"/>
            <a:ext cx="8229600" cy="5364373"/>
          </a:xfrm>
        </p:spPr>
        <p:txBody>
          <a:bodyPr/>
          <a:lstStyle/>
          <a:p>
            <a:pPr>
              <a:buNone/>
            </a:pPr>
            <a:r>
              <a:rPr lang="en-US" sz="6000" dirty="0" smtClean="0"/>
              <a:t>       MODULE -1</a:t>
            </a:r>
          </a:p>
          <a:p>
            <a:pPr>
              <a:buNone/>
            </a:pPr>
            <a:r>
              <a:rPr lang="en-US" dirty="0" smtClean="0"/>
              <a:t/>
            </a:r>
            <a:br>
              <a:rPr lang="en-US" dirty="0" smtClean="0"/>
            </a:br>
            <a:r>
              <a:rPr lang="en-US" dirty="0" smtClean="0">
                <a:solidFill>
                  <a:schemeClr val="accent2">
                    <a:lumMod val="50000"/>
                  </a:schemeClr>
                </a:solidFill>
              </a:rPr>
              <a:t>      </a:t>
            </a:r>
            <a:r>
              <a:rPr lang="en-US" sz="6000" dirty="0" smtClean="0">
                <a:solidFill>
                  <a:schemeClr val="accent2">
                    <a:lumMod val="50000"/>
                  </a:schemeClr>
                </a:solidFill>
              </a:rPr>
              <a:t>FUNDAMANTALS</a:t>
            </a:r>
            <a:endParaRPr lang="en-IN" sz="6000"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364373"/>
          </a:xfrm>
        </p:spPr>
        <p:txBody>
          <a:bodyPr>
            <a:normAutofit lnSpcReduction="10000"/>
          </a:bodyPr>
          <a:lstStyle/>
          <a:p>
            <a:r>
              <a:rPr lang="en-US" sz="2000" dirty="0" smtClean="0"/>
              <a:t>INTRODUCTION TO COST ACCOUNTING </a:t>
            </a:r>
            <a:r>
              <a:rPr lang="en-US" sz="2800" dirty="0" smtClean="0"/>
              <a:t>:-</a:t>
            </a:r>
          </a:p>
          <a:p>
            <a:pPr>
              <a:buNone/>
            </a:pPr>
            <a:r>
              <a:rPr lang="en-US" sz="2800" dirty="0"/>
              <a:t> </a:t>
            </a:r>
            <a:r>
              <a:rPr lang="en-US" sz="2800" dirty="0" smtClean="0"/>
              <a:t>           </a:t>
            </a:r>
            <a:r>
              <a:rPr lang="en-US" sz="2000" dirty="0" smtClean="0"/>
              <a:t>In the earlier times the concept of costing was defined as the technique and process of ascertaining costs of given thing. in sixties the definition of cost accounting was modified as the application of costing and cost accounting principles methods and techniques science, art and practice of cost control and ascertainment of profitability of goods or services. </a:t>
            </a:r>
          </a:p>
          <a:p>
            <a:r>
              <a:rPr lang="en-US" sz="2000" dirty="0"/>
              <a:t> </a:t>
            </a:r>
            <a:r>
              <a:rPr lang="en-US" sz="2000" dirty="0" smtClean="0"/>
              <a:t> DEFINITION OF COSTING :- </a:t>
            </a:r>
          </a:p>
          <a:p>
            <a:pPr>
              <a:buNone/>
            </a:pPr>
            <a:r>
              <a:rPr lang="en-US" sz="2000" dirty="0" smtClean="0"/>
              <a:t>                    According to CIMA terminology the term costing means the the techniques and process of ascertaining costs. As a techniques costing follows certain principles in ascertaining the cost such as classifying ,identifing,of cost into cost init and cost center. As a process it follows a definite procedure in ascertaining the costs.</a:t>
            </a:r>
          </a:p>
          <a:p>
            <a:pPr>
              <a:buNone/>
            </a:pPr>
            <a:r>
              <a:rPr lang="en-US" sz="2000" dirty="0"/>
              <a:t> </a:t>
            </a:r>
            <a:r>
              <a:rPr lang="en-US" sz="2000" dirty="0" smtClean="0"/>
              <a:t>                       </a:t>
            </a:r>
            <a:endParaRPr lang="en-I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1">
              <a:buFont typeface="Wingdings" pitchFamily="2" charset="2"/>
              <a:buChar char="§"/>
            </a:pPr>
            <a:r>
              <a:rPr lang="en-US" dirty="0" smtClean="0"/>
              <a:t> OBJECTIVES OF COSTING :-</a:t>
            </a:r>
          </a:p>
          <a:p>
            <a:pPr lvl="1">
              <a:buNone/>
            </a:pPr>
            <a:r>
              <a:rPr lang="en-US" dirty="0"/>
              <a:t> </a:t>
            </a:r>
            <a:r>
              <a:rPr lang="en-US" dirty="0" smtClean="0"/>
              <a:t>   </a:t>
            </a:r>
            <a:r>
              <a:rPr lang="en-US" sz="2000" dirty="0" smtClean="0"/>
              <a:t>The following are considered to be most important objectives.</a:t>
            </a:r>
          </a:p>
          <a:p>
            <a:pPr lvl="1">
              <a:buFont typeface="Arial" pitchFamily="34" charset="0"/>
              <a:buChar char="•"/>
            </a:pPr>
            <a:r>
              <a:rPr lang="en-US" sz="2000" b="1" dirty="0"/>
              <a:t> </a:t>
            </a:r>
            <a:r>
              <a:rPr lang="en-US" sz="2000" b="1" dirty="0" smtClean="0"/>
              <a:t>Ascertaining costs:- </a:t>
            </a:r>
            <a:r>
              <a:rPr lang="en-US" sz="2000" dirty="0" smtClean="0"/>
              <a:t>The first objective of cost cost accounting is to find out cost of product, process or swervice.the other objectives which have been mentioned hereafter scan be achieved only when the costs have been ascertain</a:t>
            </a:r>
          </a:p>
          <a:p>
            <a:pPr lvl="1">
              <a:buFont typeface="Arial" pitchFamily="34" charset="0"/>
              <a:buChar char="•"/>
            </a:pPr>
            <a:r>
              <a:rPr lang="en-US" sz="2000" b="1" dirty="0"/>
              <a:t> </a:t>
            </a:r>
            <a:r>
              <a:rPr lang="en-US" sz="2000" b="1" dirty="0" smtClean="0"/>
              <a:t>Determining selling price</a:t>
            </a:r>
            <a:r>
              <a:rPr lang="en-US" sz="2000" dirty="0" smtClean="0"/>
              <a:t>:- After accreting the cost of product add certain percentage of profit to cost to determining selling price. thus necessary the the revenue should be greater than they cost incurred in producing goods and services from the witch revenue is to be derived.</a:t>
            </a:r>
          </a:p>
          <a:p>
            <a:pPr lvl="1">
              <a:buNone/>
            </a:pPr>
            <a:r>
              <a:rPr lang="en-US" sz="2000" dirty="0"/>
              <a:t> </a:t>
            </a:r>
            <a:r>
              <a:rPr lang="en-US" sz="2000" dirty="0" smtClean="0"/>
              <a:t>             </a:t>
            </a:r>
            <a:endParaRPr lang="en-IN" sz="2000"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1"/>
            <a:ext cx="8229600" cy="5000660"/>
          </a:xfrm>
        </p:spPr>
        <p:txBody>
          <a:bodyPr/>
          <a:lstStyle/>
          <a:p>
            <a:r>
              <a:rPr lang="en-US" dirty="0" smtClean="0"/>
              <a:t> </a:t>
            </a:r>
            <a:r>
              <a:rPr lang="en-US" sz="2000" b="1" dirty="0"/>
              <a:t>M</a:t>
            </a:r>
            <a:r>
              <a:rPr lang="en-US" sz="2000" b="1" dirty="0" smtClean="0"/>
              <a:t>easuring and increasing efficiency</a:t>
            </a:r>
            <a:r>
              <a:rPr lang="en-US" sz="2000" dirty="0" smtClean="0"/>
              <a:t>:- Cost accounting involves a study of the various operations used in manufacturing or providing a services. the study facilitates measuring of the efficiency of the organization as a whole as well as of the departments besides devising means of increasing the effiency.</a:t>
            </a:r>
          </a:p>
          <a:p>
            <a:r>
              <a:rPr lang="en-US" sz="2000" dirty="0"/>
              <a:t> </a:t>
            </a:r>
            <a:r>
              <a:rPr lang="en-US" sz="2000" b="1" dirty="0" smtClean="0"/>
              <a:t>Cost control and cost reduction </a:t>
            </a:r>
            <a:r>
              <a:rPr lang="en-US" sz="2000" dirty="0" smtClean="0"/>
              <a:t>:- Cost accounting assists in cost control it uses techniques such as budgetary control standard cost etc.for controlling cost cost required to be reduced also constant research development activates help in reduction of costs without compromising with the quality of goods and services. </a:t>
            </a:r>
          </a:p>
          <a:p>
            <a:r>
              <a:rPr lang="en-US" sz="2000" dirty="0"/>
              <a:t> </a:t>
            </a:r>
            <a:r>
              <a:rPr lang="en-US" sz="2000" dirty="0" smtClean="0"/>
              <a:t>Ascertaining profits :- Cost accounting also aims at ascertaining the profit of each and every activity. It produces statements at such intervals as the management may require.</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smtClean="0"/>
              <a:t> SCOPE OF COST ACCOUNTING :- </a:t>
            </a:r>
          </a:p>
          <a:p>
            <a:pPr marL="514350" indent="-514350">
              <a:buFont typeface="+mj-lt"/>
              <a:buAutoNum type="arabicPeriod"/>
            </a:pPr>
            <a:r>
              <a:rPr lang="en-US" sz="2800" dirty="0"/>
              <a:t> </a:t>
            </a:r>
            <a:r>
              <a:rPr lang="en-US" sz="2000" b="1" dirty="0" smtClean="0"/>
              <a:t>Cost ascertainment</a:t>
            </a:r>
            <a:r>
              <a:rPr lang="en-US" sz="2000" dirty="0" smtClean="0"/>
              <a:t>:- It includes collection analysis of expenses and measurement of production at different stages of manufacture. the collection analysis and measurement requires different methods of costing for different types production such as historical costs, standard cost, actual cost, process cost ,operation cost etc.</a:t>
            </a:r>
          </a:p>
          <a:p>
            <a:pPr marL="514350" indent="-514350">
              <a:buFont typeface="+mj-lt"/>
              <a:buAutoNum type="arabicPeriod"/>
            </a:pPr>
            <a:r>
              <a:rPr lang="en-US" sz="2000" b="1" dirty="0"/>
              <a:t> </a:t>
            </a:r>
            <a:r>
              <a:rPr lang="en-US" sz="2000" b="1" dirty="0" smtClean="0"/>
              <a:t>Cost records :- </a:t>
            </a:r>
            <a:r>
              <a:rPr lang="en-US" sz="2000" dirty="0" smtClean="0"/>
              <a:t>in this part of cost accounting .cost accountant maintains cost books,vouchers,ledgers,reports and other cost related documents for future comparison and reference. it will also be under the scope of cost accounting. it is also process accounting for costs which begins with the recording of expenditure and ends on the preparation of statistical data.</a:t>
            </a:r>
            <a:endParaRPr lang="en-US" sz="2000" b="1" dirty="0" smtClean="0"/>
          </a:p>
          <a:p>
            <a:pPr marL="514350" indent="-514350">
              <a:buNone/>
            </a:pPr>
            <a:endParaRPr lang="en-IN" sz="2800"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5"/>
            <a:ext cx="8229600" cy="3071834"/>
          </a:xfrm>
        </p:spPr>
        <p:txBody>
          <a:bodyPr/>
          <a:lstStyle/>
          <a:p>
            <a:pPr marL="514350" indent="-514350">
              <a:buNone/>
            </a:pPr>
            <a:r>
              <a:rPr lang="en-US" b="1" dirty="0" smtClean="0"/>
              <a:t>3. </a:t>
            </a:r>
            <a:r>
              <a:rPr lang="en-US" sz="2000" b="1" dirty="0" smtClean="0"/>
              <a:t>COST CONTROL</a:t>
            </a:r>
            <a:r>
              <a:rPr lang="en-US" sz="2000" dirty="0" smtClean="0"/>
              <a:t>:- Cost control is the guidance and regulation by executive action. in this division cost accountant used different techniques and methods of controlling the cost .cost accountant used budgetary control ,standards costing,brek even point analysis and many other techniques for controlling the cost. this is end boundary of cost accounting scope.</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lstStyle/>
          <a:p>
            <a:r>
              <a:rPr lang="en-US" sz="2000" dirty="0" smtClean="0"/>
              <a:t>DIFFERENCE BETWEEN FINANCIAL ACCOUNTING AND COST ACCOUN TING</a:t>
            </a:r>
            <a:r>
              <a:rPr lang="en-US" dirty="0" smtClean="0"/>
              <a:t>:-</a:t>
            </a:r>
          </a:p>
          <a:p>
            <a:pPr>
              <a:buNone/>
            </a:pPr>
            <a:endParaRPr lang="en-IN" dirty="0"/>
          </a:p>
        </p:txBody>
      </p:sp>
      <p:graphicFrame>
        <p:nvGraphicFramePr>
          <p:cNvPr id="4" name="Table 3"/>
          <p:cNvGraphicFramePr>
            <a:graphicFrameLocks noGrp="1"/>
          </p:cNvGraphicFramePr>
          <p:nvPr/>
        </p:nvGraphicFramePr>
        <p:xfrm>
          <a:off x="714348" y="1397000"/>
          <a:ext cx="7643867" cy="5718981"/>
        </p:xfrm>
        <a:graphic>
          <a:graphicData uri="http://schemas.openxmlformats.org/drawingml/2006/table">
            <a:tbl>
              <a:tblPr firstRow="1" bandRow="1">
                <a:tableStyleId>{5C22544A-7EE6-4342-B048-85BDC9FD1C3A}</a:tableStyleId>
              </a:tblPr>
              <a:tblGrid>
                <a:gridCol w="1132425"/>
                <a:gridCol w="3397274"/>
                <a:gridCol w="3114168"/>
              </a:tblGrid>
              <a:tr h="415461">
                <a:tc>
                  <a:txBody>
                    <a:bodyPr/>
                    <a:lstStyle/>
                    <a:p>
                      <a:r>
                        <a:rPr lang="en-US" dirty="0" smtClean="0"/>
                        <a:t>BASIS</a:t>
                      </a:r>
                      <a:endParaRPr lang="en-IN" dirty="0"/>
                    </a:p>
                  </a:txBody>
                  <a:tcPr/>
                </a:tc>
                <a:tc>
                  <a:txBody>
                    <a:bodyPr/>
                    <a:lstStyle/>
                    <a:p>
                      <a:r>
                        <a:rPr lang="en-US" dirty="0" smtClean="0"/>
                        <a:t>  FINANCIAL ACCOUNTING</a:t>
                      </a:r>
                      <a:endParaRPr lang="en-IN" dirty="0"/>
                    </a:p>
                  </a:txBody>
                  <a:tcPr/>
                </a:tc>
                <a:tc>
                  <a:txBody>
                    <a:bodyPr/>
                    <a:lstStyle/>
                    <a:p>
                      <a:r>
                        <a:rPr lang="en-US" dirty="0" smtClean="0"/>
                        <a:t> COST ACCOUNTING</a:t>
                      </a:r>
                      <a:endParaRPr lang="en-IN" dirty="0"/>
                    </a:p>
                  </a:txBody>
                  <a:tcPr/>
                </a:tc>
              </a:tr>
              <a:tr h="1512444">
                <a:tc>
                  <a:txBody>
                    <a:bodyPr/>
                    <a:lstStyle/>
                    <a:p>
                      <a:r>
                        <a:rPr lang="en-US" dirty="0" smtClean="0"/>
                        <a:t>Purpose</a:t>
                      </a:r>
                      <a:endParaRPr lang="en-IN" dirty="0"/>
                    </a:p>
                  </a:txBody>
                  <a:tcPr/>
                </a:tc>
                <a:tc>
                  <a:txBody>
                    <a:bodyPr/>
                    <a:lstStyle/>
                    <a:p>
                      <a:r>
                        <a:rPr lang="en-US" dirty="0" smtClean="0"/>
                        <a:t>It serves</a:t>
                      </a:r>
                      <a:r>
                        <a:rPr lang="en-US" baseline="0" dirty="0" smtClean="0"/>
                        <a:t> the interest of business and other interested parties by providing suitable information in the financial statements.</a:t>
                      </a:r>
                      <a:endParaRPr lang="en-IN" dirty="0"/>
                    </a:p>
                  </a:txBody>
                  <a:tcPr/>
                </a:tc>
                <a:tc>
                  <a:txBody>
                    <a:bodyPr/>
                    <a:lstStyle/>
                    <a:p>
                      <a:r>
                        <a:rPr lang="en-US" dirty="0" smtClean="0"/>
                        <a:t>It renders information on for the guidance of the management for</a:t>
                      </a:r>
                      <a:r>
                        <a:rPr lang="en-US" baseline="0" dirty="0" smtClean="0"/>
                        <a:t> the proper planning control and decision making.</a:t>
                      </a:r>
                      <a:endParaRPr lang="en-IN" dirty="0"/>
                    </a:p>
                  </a:txBody>
                  <a:tcPr/>
                </a:tc>
              </a:tr>
              <a:tr h="1034830">
                <a:tc>
                  <a:txBody>
                    <a:bodyPr/>
                    <a:lstStyle/>
                    <a:p>
                      <a:r>
                        <a:rPr lang="en-US" dirty="0" smtClean="0"/>
                        <a:t>Options</a:t>
                      </a:r>
                      <a:endParaRPr lang="en-IN" dirty="0"/>
                    </a:p>
                  </a:txBody>
                  <a:tcPr/>
                </a:tc>
                <a:tc>
                  <a:txBody>
                    <a:bodyPr/>
                    <a:lstStyle/>
                    <a:p>
                      <a:r>
                        <a:rPr lang="en-US" dirty="0" smtClean="0"/>
                        <a:t>FA are required to be kept as per the requirements</a:t>
                      </a:r>
                      <a:r>
                        <a:rPr lang="en-US" baseline="0" dirty="0" smtClean="0"/>
                        <a:t> of the company act and income tax act.</a:t>
                      </a:r>
                      <a:endParaRPr lang="en-IN" dirty="0"/>
                    </a:p>
                  </a:txBody>
                  <a:tcPr/>
                </a:tc>
                <a:tc>
                  <a:txBody>
                    <a:bodyPr/>
                    <a:lstStyle/>
                    <a:p>
                      <a:r>
                        <a:rPr lang="en-US" dirty="0" smtClean="0"/>
                        <a:t>CA are voluntary kept to serve</a:t>
                      </a:r>
                      <a:r>
                        <a:rPr lang="en-US" baseline="0" dirty="0" smtClean="0"/>
                        <a:t> the management in the discharge of its functions.</a:t>
                      </a:r>
                      <a:endParaRPr lang="en-IN" dirty="0"/>
                    </a:p>
                  </a:txBody>
                  <a:tcPr/>
                </a:tc>
              </a:tr>
              <a:tr h="796023">
                <a:tc>
                  <a:txBody>
                    <a:bodyPr/>
                    <a:lstStyle/>
                    <a:p>
                      <a:r>
                        <a:rPr lang="en-US" dirty="0" smtClean="0"/>
                        <a:t>Analysis</a:t>
                      </a:r>
                      <a:endParaRPr lang="en-IN" dirty="0"/>
                    </a:p>
                  </a:txBody>
                  <a:tcPr/>
                </a:tc>
                <a:tc>
                  <a:txBody>
                    <a:bodyPr/>
                    <a:lstStyle/>
                    <a:p>
                      <a:r>
                        <a:rPr lang="en-US" dirty="0" smtClean="0"/>
                        <a:t>FA reveal the profit of the business as a whole.</a:t>
                      </a:r>
                      <a:endParaRPr lang="en-IN" dirty="0"/>
                    </a:p>
                  </a:txBody>
                  <a:tcPr/>
                </a:tc>
                <a:tc>
                  <a:txBody>
                    <a:bodyPr/>
                    <a:lstStyle/>
                    <a:p>
                      <a:r>
                        <a:rPr lang="en-US" dirty="0" smtClean="0"/>
                        <a:t>CA</a:t>
                      </a:r>
                      <a:r>
                        <a:rPr lang="en-US" baseline="0" dirty="0" smtClean="0"/>
                        <a:t> shows the profit result of each operation process and product.</a:t>
                      </a:r>
                      <a:endParaRPr lang="en-IN" dirty="0"/>
                    </a:p>
                  </a:txBody>
                  <a:tcPr/>
                </a:tc>
              </a:tr>
              <a:tr h="1273637">
                <a:tc>
                  <a:txBody>
                    <a:bodyPr/>
                    <a:lstStyle/>
                    <a:p>
                      <a:r>
                        <a:rPr lang="en-US" dirty="0" smtClean="0"/>
                        <a:t>Recording</a:t>
                      </a:r>
                      <a:endParaRPr lang="en-IN" dirty="0"/>
                    </a:p>
                  </a:txBody>
                  <a:tcPr/>
                </a:tc>
                <a:tc>
                  <a:txBody>
                    <a:bodyPr/>
                    <a:lstStyle/>
                    <a:p>
                      <a:r>
                        <a:rPr lang="en-US" dirty="0" smtClean="0"/>
                        <a:t>It consist</a:t>
                      </a:r>
                      <a:r>
                        <a:rPr lang="en-US" baseline="0" dirty="0" smtClean="0"/>
                        <a:t> of classification recording and analysis of transactions in a subjective manner, according to the nature of expenditure.</a:t>
                      </a:r>
                      <a:endParaRPr lang="en-IN" dirty="0"/>
                    </a:p>
                  </a:txBody>
                  <a:tcPr/>
                </a:tc>
                <a:tc>
                  <a:txBody>
                    <a:bodyPr/>
                    <a:lstStyle/>
                    <a:p>
                      <a:r>
                        <a:rPr lang="en-US" dirty="0" smtClean="0"/>
                        <a:t>It records</a:t>
                      </a:r>
                      <a:r>
                        <a:rPr lang="en-US" baseline="0" dirty="0" smtClean="0"/>
                        <a:t> on an objective manner according to witch cost are incurred.</a:t>
                      </a:r>
                      <a:endParaRPr lang="en-IN"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242</TotalTime>
  <Words>1656</Words>
  <Application>Microsoft Office PowerPoint</Application>
  <PresentationFormat>On-screen Show (4:3)</PresentationFormat>
  <Paragraphs>177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Slide 1</vt:lpstr>
      <vt:lpstr>            III SEMESTER             IIB.COM(CECS)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III SEMESTER        B.COM (CECS)</dc:title>
  <dc:creator>Commerce</dc:creator>
  <cp:lastModifiedBy>Commerce</cp:lastModifiedBy>
  <cp:revision>41</cp:revision>
  <dcterms:created xsi:type="dcterms:W3CDTF">2020-07-06T05:15:20Z</dcterms:created>
  <dcterms:modified xsi:type="dcterms:W3CDTF">2020-07-11T09:13:22Z</dcterms:modified>
</cp:coreProperties>
</file>